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9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9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90" r:id="rId21"/>
    <p:sldId id="291" r:id="rId22"/>
    <p:sldId id="286" r:id="rId23"/>
    <p:sldId id="300" r:id="rId24"/>
    <p:sldId id="301" r:id="rId25"/>
    <p:sldId id="302" r:id="rId26"/>
    <p:sldId id="303" r:id="rId27"/>
    <p:sldId id="287" r:id="rId28"/>
    <p:sldId id="288" r:id="rId29"/>
    <p:sldId id="289" r:id="rId30"/>
    <p:sldId id="295" r:id="rId31"/>
    <p:sldId id="292" r:id="rId32"/>
    <p:sldId id="293" r:id="rId33"/>
    <p:sldId id="294" r:id="rId34"/>
    <p:sldId id="297" r:id="rId35"/>
    <p:sldId id="308" r:id="rId36"/>
    <p:sldId id="306" r:id="rId37"/>
    <p:sldId id="305" r:id="rId38"/>
    <p:sldId id="307" r:id="rId39"/>
    <p:sldId id="309" r:id="rId40"/>
    <p:sldId id="310" r:id="rId41"/>
    <p:sldId id="311" r:id="rId42"/>
    <p:sldId id="304" r:id="rId43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8" autoAdjust="0"/>
    <p:restoredTop sz="94660"/>
  </p:normalViewPr>
  <p:slideViewPr>
    <p:cSldViewPr snapToGrid="0">
      <p:cViewPr varScale="1">
        <p:scale>
          <a:sx n="62" d="100"/>
          <a:sy n="62" d="100"/>
        </p:scale>
        <p:origin x="16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7"/>
          <p:cNvGraphicFramePr>
            <a:graphicFrameLocks noChangeAspect="1"/>
          </p:cNvGraphicFramePr>
          <p:nvPr/>
        </p:nvGraphicFramePr>
        <p:xfrm>
          <a:off x="84138" y="52388"/>
          <a:ext cx="8980487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91" name="Image" r:id="rId3" imgW="8673016" imgH="4647619" progId="">
                  <p:embed/>
                </p:oleObj>
              </mc:Choice>
              <mc:Fallback>
                <p:oleObj name="Image" r:id="rId3" imgW="8673016" imgH="4647619" progId="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8" y="52388"/>
                        <a:ext cx="8980487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8"/>
          <p:cNvSpPr>
            <a:spLocks noChangeArrowheads="1"/>
          </p:cNvSpPr>
          <p:nvPr/>
        </p:nvSpPr>
        <p:spPr bwMode="gray">
          <a:xfrm>
            <a:off x="33338" y="4868863"/>
            <a:ext cx="9091612" cy="1939925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gray">
          <a:xfrm>
            <a:off x="2617788" y="4868863"/>
            <a:ext cx="6526212" cy="3841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43" y="335"/>
                </a:cxn>
                <a:cxn ang="0">
                  <a:pos x="122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164" y="144"/>
                </a:cxn>
                <a:cxn ang="0">
                  <a:pos x="98" y="253"/>
                </a:cxn>
                <a:cxn ang="0">
                  <a:pos x="0" y="290"/>
                </a:cxn>
                <a:cxn ang="0">
                  <a:pos x="232" y="287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2843213" y="549275"/>
            <a:ext cx="4319587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en-US" altLang="ko-K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743200" y="4876800"/>
            <a:ext cx="62484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9CFA7-5FEB-499C-B2B4-E0B0FB4641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59293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59293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D67B7-0EF8-48C3-8FBA-A269A8F2B9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і таблиц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аблиці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CAE28-0BD4-4F86-B2AE-B196A56A06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4946A-A02D-4908-AC76-8781D419E006}" type="datetimeFigureOut">
              <a:rPr lang="uk-UA"/>
              <a:pPr>
                <a:defRPr/>
              </a:pPr>
              <a:t>17.08.2021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56E49-A364-41AC-864C-0EB5937DF59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4F3F-0817-4A6F-BE03-70C779A82C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0B3F6-23D3-4BEF-A54A-610361E5F3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304925"/>
            <a:ext cx="4038600" cy="494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40E71-C682-4CEC-8501-7F0E04B00A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4D06A-965A-4902-A343-CAC7D52A8B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45F3-4FF5-4843-A102-DD843DC1C0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8CDFD-B700-4DCA-BB9D-215777D37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1A2E7-9F5B-45B8-A9DC-688B49FF70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0A2E8-FE72-4DC7-A390-F0E464B5F7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5"/>
          <p:cNvGraphicFramePr>
            <a:graphicFrameLocks noChangeAspect="1"/>
          </p:cNvGraphicFramePr>
          <p:nvPr/>
        </p:nvGraphicFramePr>
        <p:xfrm>
          <a:off x="73025" y="61913"/>
          <a:ext cx="90170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Image" r:id="rId16" imgW="8609524" imgH="1307937" progId="">
                  <p:embed/>
                </p:oleObj>
              </mc:Choice>
              <mc:Fallback>
                <p:oleObj name="Image" r:id="rId16" imgW="8609524" imgH="1307937" progId="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61913"/>
                        <a:ext cx="90170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6D77B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2A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B2B2B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invGray">
          <a:xfrm>
            <a:off x="63500" y="6453188"/>
            <a:ext cx="8990013" cy="373062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ltGray">
          <a:xfrm>
            <a:off x="88900" y="1135063"/>
            <a:ext cx="8955088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04925"/>
            <a:ext cx="822960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+mn-lt"/>
              </a:defRPr>
            </a:lvl1pPr>
          </a:lstStyle>
          <a:p>
            <a:pPr>
              <a:defRPr/>
            </a:pPr>
            <a:fld id="{489A27E7-5B29-4846-BE4B-157D7DDCAF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4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153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en-US" smtClean="0"/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+mn-lt"/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auto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1043" name="AutoShape 19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/>
              <a:ahLst/>
              <a:cxnLst>
                <a:cxn ang="0">
                  <a:pos x="2" y="282"/>
                </a:cxn>
                <a:cxn ang="0">
                  <a:pos x="82" y="144"/>
                </a:cxn>
                <a:cxn ang="0">
                  <a:pos x="165" y="36"/>
                </a:cxn>
                <a:cxn ang="0">
                  <a:pos x="288" y="0"/>
                </a:cxn>
                <a:cxn ang="0">
                  <a:pos x="0" y="0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/>
              <a:ahLst/>
              <a:cxnLst>
                <a:cxn ang="0">
                  <a:pos x="243" y="335"/>
                </a:cxn>
                <a:cxn ang="0">
                  <a:pos x="122" y="239"/>
                </a:cxn>
                <a:cxn ang="0">
                  <a:pos x="30" y="144"/>
                </a:cxn>
                <a:cxn ang="0">
                  <a:pos x="0" y="0"/>
                </a:cxn>
                <a:cxn ang="0">
                  <a:pos x="1" y="336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164" y="144"/>
                </a:cxn>
                <a:cxn ang="0">
                  <a:pos x="98" y="253"/>
                </a:cxn>
                <a:cxn ang="0">
                  <a:pos x="0" y="290"/>
                </a:cxn>
                <a:cxn ang="0">
                  <a:pos x="232" y="287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82"/>
                </a:cxn>
                <a:cxn ang="0">
                  <a:pos x="252" y="165"/>
                </a:cxn>
                <a:cxn ang="0">
                  <a:pos x="288" y="288"/>
                </a:cxn>
                <a:cxn ang="0">
                  <a:pos x="288" y="0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29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  <p:sldLayoutId id="2147484139" r:id="rId12"/>
    <p:sldLayoutId id="2147484141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j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file:///D:\'&#1041;&#1110;&#1086;&#1083;&#1086;&#1075;&#1110;&#1103;%206-11'" TargetMode="External"/><Relationship Id="rId2" Type="http://schemas.openxmlformats.org/officeDocument/2006/relationships/hyperlink" Target="https://learningapps.org/myapps.ph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D:\&#1042;&#1110;&#1088;&#1090;&#1091;&#1072;&#1083;&#1100;&#1085;&#1072;%20&#1083;&#1072;&#1073;&#1086;&#1088;&#1072;&#1090;&#1086;&#1088;&#1110;&#1103;%20&#1041;&#1110;&#1086;&#1083;&#1086;&#1075;&#1110;&#1103;%20&#1083;&#1102;&#1076;&#1080;&#1085;&#1080;,%208-9%20&#1082;&#1083;&#1072;&#1089;.lnk" TargetMode="External"/><Relationship Id="rId4" Type="http://schemas.openxmlformats.org/officeDocument/2006/relationships/hyperlink" Target="file:///D:\&#1041;&#1110;&#1086;&#1083;&#1086;&#1075;&#1110;&#1103;,%2010%20&#1082;&#1083;&#1072;&#1089;.lnk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4.jpeg"/><Relationship Id="rId5" Type="http://schemas.openxmlformats.org/officeDocument/2006/relationships/hyperlink" Target="1234.mp4" TargetMode="External"/><Relationship Id="rId4" Type="http://schemas.openxmlformats.org/officeDocument/2006/relationships/image" Target="../media/image3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&#1045;&#1082;&#1086;&#1083;&#1086;&#1075;&#1110;&#1095;&#1085;&#1110;%20&#1087;&#1088;&#1086;&#1073;&#1083;&#1077;&#1084;&#1080;%20&#1089;&#1082;&#1088;&#1072;&#1081;&#1073;%20&#1087;&#1088;&#1077;&#1079;&#1077;&#1085;&#1090;&#1072;&#1094;&#1110;&#1103;.mp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hyperlink" Target="&#1073;&#1091;&#1076;&#1086;&#1074;&#1072;%20&#1082;&#1083;&#1110;&#1090;&#1080;&#1085;&#1080;.mp4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2541722" y="526297"/>
            <a:ext cx="6449878" cy="4541003"/>
          </a:xfrm>
        </p:spPr>
        <p:txBody>
          <a:bodyPr/>
          <a:lstStyle/>
          <a:p>
            <a:r>
              <a:rPr lang="uk-UA" dirty="0" smtClean="0"/>
              <a:t>Організація навчання  </a:t>
            </a:r>
            <a:r>
              <a:rPr lang="uk-UA" dirty="0"/>
              <a:t>біології </a:t>
            </a:r>
            <a:r>
              <a:rPr lang="uk-UA" dirty="0" smtClean="0"/>
              <a:t>з використанням інформаційно-комунікаційних технологій.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067300"/>
            <a:ext cx="6248400" cy="381000"/>
          </a:xfrm>
        </p:spPr>
        <p:txBody>
          <a:bodyPr/>
          <a:lstStyle/>
          <a:p>
            <a:r>
              <a:rPr lang="uk-UA" dirty="0" smtClean="0"/>
              <a:t>Вчитель біології комунального закладу «Загальноосвітня школа І-ІІІ ступенів №20 Вінницької міської ради» Церковний І.Л.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64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2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7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17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Наповнення </a:t>
            </a:r>
            <a:r>
              <a:rPr lang="uk-UA" dirty="0"/>
              <a:t>матеріалами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103" y="1156139"/>
            <a:ext cx="8933794" cy="5213130"/>
          </a:xfrm>
        </p:spPr>
        <p:txBody>
          <a:bodyPr/>
          <a:lstStyle/>
          <a:p>
            <a:r>
              <a:rPr lang="uk-UA" sz="2000" dirty="0"/>
              <a:t>Наш клас створено, тож можна приступити до створення уроків та завдань.</a:t>
            </a:r>
            <a:endParaRPr lang="en-US" sz="2000" dirty="0"/>
          </a:p>
          <a:p>
            <a:pPr lvl="0"/>
            <a:r>
              <a:rPr lang="uk-UA" sz="2000" dirty="0"/>
              <a:t>Вибираємо вкладку «</a:t>
            </a:r>
            <a:r>
              <a:rPr lang="uk-UA" sz="2000" dirty="0">
                <a:solidFill>
                  <a:srgbClr val="FF0000"/>
                </a:solidFill>
              </a:rPr>
              <a:t>ЗАВДАННЯ</a:t>
            </a:r>
            <a:r>
              <a:rPr lang="uk-UA" sz="2000" dirty="0"/>
              <a:t>» у своєму класі.</a:t>
            </a:r>
            <a:endParaRPr lang="en-US" sz="2000" dirty="0"/>
          </a:p>
          <a:p>
            <a:pPr lvl="0"/>
            <a:r>
              <a:rPr lang="uk-UA" sz="2000" dirty="0"/>
              <a:t>Тиснемо кнопку «</a:t>
            </a:r>
            <a:r>
              <a:rPr lang="uk-UA" sz="2000" dirty="0">
                <a:solidFill>
                  <a:srgbClr val="FF0000"/>
                </a:solidFill>
              </a:rPr>
              <a:t>Створити</a:t>
            </a:r>
            <a:r>
              <a:rPr lang="uk-UA" sz="2000" dirty="0"/>
              <a:t>» і в меню вибираємо, що ми створюємо, наприклад завдання. </a:t>
            </a:r>
            <a:endParaRPr lang="en-US" sz="2000" dirty="0"/>
          </a:p>
          <a:p>
            <a:pPr lvl="0"/>
            <a:r>
              <a:rPr lang="uk-UA" sz="2000" dirty="0"/>
              <a:t>Записуємо тему уроку зверху. Даємо вказівки учням за потреби. Справа ставимо кількість балів та до якої теми відноситься завдання.</a:t>
            </a:r>
            <a:endParaRPr lang="en-US" sz="2000" dirty="0"/>
          </a:p>
          <a:p>
            <a:pPr lvl="0"/>
            <a:r>
              <a:rPr lang="uk-UA" sz="2000" dirty="0"/>
              <a:t>Наповнюємо урок матеріалами використовуючи кнопки «</a:t>
            </a:r>
            <a:r>
              <a:rPr lang="uk-UA" sz="2000" dirty="0">
                <a:solidFill>
                  <a:srgbClr val="FF0000"/>
                </a:solidFill>
              </a:rPr>
              <a:t>Додати</a:t>
            </a:r>
            <a:r>
              <a:rPr lang="uk-UA" sz="2000" dirty="0"/>
              <a:t>» і «</a:t>
            </a:r>
            <a:r>
              <a:rPr lang="uk-UA" sz="2000" dirty="0">
                <a:solidFill>
                  <a:srgbClr val="FF0000"/>
                </a:solidFill>
              </a:rPr>
              <a:t>Створити</a:t>
            </a:r>
            <a:r>
              <a:rPr lang="uk-UA" sz="2000" dirty="0"/>
              <a:t>». Додати можемо матеріали з </a:t>
            </a:r>
            <a:r>
              <a:rPr lang="uk-UA" sz="2000" dirty="0" err="1"/>
              <a:t>Google</a:t>
            </a:r>
            <a:r>
              <a:rPr lang="uk-UA" sz="2000" dirty="0"/>
              <a:t> диска, посилання на корисні ресурси, завантажені файли зі свого комп’ютера або смартфон, відео з </a:t>
            </a:r>
            <a:r>
              <a:rPr lang="uk-UA" sz="2000" dirty="0" err="1"/>
              <a:t>You</a:t>
            </a:r>
            <a:r>
              <a:rPr lang="uk-UA" sz="2000" dirty="0"/>
              <a:t> </a:t>
            </a:r>
            <a:r>
              <a:rPr lang="uk-UA" sz="2000" dirty="0" err="1"/>
              <a:t>Tube</a:t>
            </a:r>
            <a:r>
              <a:rPr lang="uk-UA" sz="2000" dirty="0"/>
              <a:t>. Також маємо можливість створити текстові документи, презентації, таблиці, малюнки та форми для опитування та контролю засвоєння знань.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92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6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56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2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0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60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68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Що таке ІКТ?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980" y="1304925"/>
            <a:ext cx="8772040" cy="494347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uk-UA" dirty="0">
                <a:solidFill>
                  <a:srgbClr val="FF0000"/>
                </a:solidFill>
              </a:rPr>
              <a:t>Інформаційно-комунікаційні технології </a:t>
            </a:r>
            <a:r>
              <a:rPr lang="uk-UA" dirty="0"/>
              <a:t>– сукупність методів, виробничих процесів і програмно-технічних засобів, інтегрованих з метою збирання, обробки, зберігання, розповсюдження, </a:t>
            </a:r>
            <a:endParaRPr lang="uk-UA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dirty="0"/>
              <a:t> </a:t>
            </a:r>
            <a:r>
              <a:rPr lang="uk-UA" dirty="0" smtClean="0"/>
              <a:t>  демонстрації </a:t>
            </a:r>
            <a:r>
              <a:rPr lang="uk-UA" dirty="0"/>
              <a:t>та </a:t>
            </a:r>
            <a:endParaRPr lang="uk-UA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dirty="0"/>
              <a:t> </a:t>
            </a:r>
            <a:r>
              <a:rPr lang="uk-UA" dirty="0" smtClean="0"/>
              <a:t>  використання </a:t>
            </a:r>
            <a:r>
              <a:rPr lang="uk-UA" dirty="0"/>
              <a:t>даних </a:t>
            </a:r>
            <a:endParaRPr lang="uk-UA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dirty="0"/>
              <a:t> </a:t>
            </a:r>
            <a:r>
              <a:rPr lang="uk-UA" dirty="0" smtClean="0"/>
              <a:t>  в </a:t>
            </a:r>
            <a:r>
              <a:rPr lang="uk-UA" dirty="0"/>
              <a:t>інтересах їх </a:t>
            </a:r>
            <a:endParaRPr lang="uk-UA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dirty="0"/>
              <a:t> </a:t>
            </a:r>
            <a:r>
              <a:rPr lang="uk-UA" dirty="0" smtClean="0"/>
              <a:t>  користувачів</a:t>
            </a:r>
            <a:r>
              <a:rPr lang="uk-UA" dirty="0"/>
              <a:t>.</a:t>
            </a:r>
            <a:endParaRPr lang="en-US" dirty="0"/>
          </a:p>
          <a:p>
            <a:pPr>
              <a:spcBef>
                <a:spcPts val="0"/>
              </a:spcBef>
            </a:pPr>
            <a:endParaRPr lang="en-US" dirty="0"/>
          </a:p>
        </p:txBody>
      </p:sp>
      <p:pic>
        <p:nvPicPr>
          <p:cNvPr id="4" name="Picture 6" descr="http://profspilka.kiev.ua/uploads/posts/2015-08/1440071008_5466738b36669_internet-i-budushhe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817" y="3549112"/>
            <a:ext cx="3604696" cy="269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42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83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88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Використання </a:t>
            </a:r>
            <a:r>
              <a:rPr lang="uk-UA" dirty="0" err="1"/>
              <a:t>Google</a:t>
            </a:r>
            <a:r>
              <a:rPr lang="uk-UA" dirty="0"/>
              <a:t> форм для тестування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69383"/>
            <a:ext cx="9035512" cy="5377912"/>
          </a:xfrm>
        </p:spPr>
        <p:txBody>
          <a:bodyPr/>
          <a:lstStyle/>
          <a:p>
            <a:r>
              <a:rPr lang="uk-UA" sz="2100" dirty="0"/>
              <a:t>Для здійснення дистанційного опитування чи перевірки </a:t>
            </a:r>
            <a:r>
              <a:rPr lang="uk-UA" sz="2100" dirty="0" err="1"/>
              <a:t>компетентностей</a:t>
            </a:r>
            <a:r>
              <a:rPr lang="uk-UA" sz="2100" dirty="0"/>
              <a:t> учнів зручно використовувати додаток </a:t>
            </a:r>
            <a:r>
              <a:rPr lang="uk-UA" sz="2100" dirty="0" smtClean="0"/>
              <a:t>«</a:t>
            </a:r>
            <a:r>
              <a:rPr lang="uk-UA" sz="2100" dirty="0" smtClean="0">
                <a:solidFill>
                  <a:srgbClr val="FF0000"/>
                </a:solidFill>
              </a:rPr>
              <a:t>Форми</a:t>
            </a:r>
            <a:r>
              <a:rPr lang="uk-UA" sz="2100" dirty="0" smtClean="0"/>
              <a:t>». </a:t>
            </a:r>
            <a:r>
              <a:rPr lang="uk-UA" sz="2100" dirty="0"/>
              <a:t>В цьому розділі я познайомлю вас як створити тест використовуючи цей додаток.</a:t>
            </a:r>
            <a:endParaRPr lang="en-US" sz="2100" dirty="0"/>
          </a:p>
          <a:p>
            <a:r>
              <a:rPr lang="uk-UA" sz="2100" dirty="0"/>
              <a:t>1. В класі тиснемо кнопку «</a:t>
            </a:r>
            <a:r>
              <a:rPr lang="uk-UA" sz="2100" dirty="0">
                <a:solidFill>
                  <a:srgbClr val="FF0000"/>
                </a:solidFill>
              </a:rPr>
              <a:t>СТВОРИТИ</a:t>
            </a:r>
            <a:r>
              <a:rPr lang="uk-UA" sz="2100" dirty="0"/>
              <a:t>» і вибираємо </a:t>
            </a:r>
            <a:r>
              <a:rPr lang="uk-UA" sz="2100" dirty="0" smtClean="0"/>
              <a:t>«</a:t>
            </a:r>
            <a:r>
              <a:rPr lang="uk-UA" sz="2100" dirty="0" smtClean="0">
                <a:solidFill>
                  <a:srgbClr val="FF0000"/>
                </a:solidFill>
              </a:rPr>
              <a:t>Форми</a:t>
            </a:r>
            <a:r>
              <a:rPr lang="uk-UA" sz="2100" dirty="0" smtClean="0"/>
              <a:t>».</a:t>
            </a:r>
            <a:endParaRPr lang="en-US" sz="2100" dirty="0"/>
          </a:p>
          <a:p>
            <a:r>
              <a:rPr lang="uk-UA" sz="2100" dirty="0"/>
              <a:t>2. В додатку </a:t>
            </a:r>
            <a:r>
              <a:rPr lang="uk-UA" sz="2100" dirty="0" smtClean="0"/>
              <a:t>«</a:t>
            </a:r>
            <a:r>
              <a:rPr lang="uk-UA" sz="2100" dirty="0" smtClean="0">
                <a:solidFill>
                  <a:srgbClr val="FF0000"/>
                </a:solidFill>
              </a:rPr>
              <a:t>Форми</a:t>
            </a:r>
            <a:r>
              <a:rPr lang="uk-UA" sz="2100" dirty="0" smtClean="0"/>
              <a:t>» </a:t>
            </a:r>
            <a:r>
              <a:rPr lang="uk-UA" sz="2100" dirty="0"/>
              <a:t>вводимо тему опитування та назву нашої форми.</a:t>
            </a:r>
            <a:endParaRPr lang="en-US" sz="2100" dirty="0"/>
          </a:p>
          <a:p>
            <a:r>
              <a:rPr lang="uk-UA" sz="2100" dirty="0"/>
              <a:t>3. Далі додаємо запитання. До тексту запитання можна добавити зображення натиснувши значок справа від запитання. Для збільшення варіантів відповідей потрібно натиснути «</a:t>
            </a:r>
            <a:r>
              <a:rPr lang="uk-UA" sz="2100" dirty="0">
                <a:solidFill>
                  <a:srgbClr val="FF0000"/>
                </a:solidFill>
              </a:rPr>
              <a:t>Додати опцію</a:t>
            </a:r>
            <a:r>
              <a:rPr lang="uk-UA" sz="2100" dirty="0"/>
              <a:t>». Доступні наступні види запитань: «</a:t>
            </a:r>
            <a:r>
              <a:rPr lang="uk-UA" sz="2100" dirty="0">
                <a:solidFill>
                  <a:srgbClr val="FF0000"/>
                </a:solidFill>
              </a:rPr>
              <a:t>З короткими відповідями</a:t>
            </a:r>
            <a:r>
              <a:rPr lang="uk-UA" sz="2100" dirty="0"/>
              <a:t>», «</a:t>
            </a:r>
            <a:r>
              <a:rPr lang="uk-UA" sz="2100" dirty="0">
                <a:solidFill>
                  <a:srgbClr val="FF0000"/>
                </a:solidFill>
              </a:rPr>
              <a:t>Абзац</a:t>
            </a:r>
            <a:r>
              <a:rPr lang="uk-UA" sz="2100" dirty="0"/>
              <a:t>», «</a:t>
            </a:r>
            <a:r>
              <a:rPr lang="uk-UA" sz="2100" dirty="0">
                <a:solidFill>
                  <a:srgbClr val="FF0000"/>
                </a:solidFill>
              </a:rPr>
              <a:t>З варіантами відповіді</a:t>
            </a:r>
            <a:r>
              <a:rPr lang="uk-UA" sz="2100" dirty="0"/>
              <a:t>», «</a:t>
            </a:r>
            <a:r>
              <a:rPr lang="uk-UA" sz="2100" dirty="0">
                <a:solidFill>
                  <a:srgbClr val="FF0000"/>
                </a:solidFill>
              </a:rPr>
              <a:t>Прапорці</a:t>
            </a:r>
            <a:r>
              <a:rPr lang="uk-UA" sz="2100" dirty="0"/>
              <a:t>», «</a:t>
            </a:r>
            <a:r>
              <a:rPr lang="uk-UA" sz="2100" dirty="0">
                <a:solidFill>
                  <a:srgbClr val="FF0000"/>
                </a:solidFill>
              </a:rPr>
              <a:t>Спадний список</a:t>
            </a:r>
            <a:r>
              <a:rPr lang="uk-UA" sz="2100" dirty="0"/>
              <a:t>» і т. д.</a:t>
            </a:r>
            <a:endParaRPr lang="en-US" sz="21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95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9" t="3913" r="3559" b="4049"/>
          <a:stretch/>
        </p:blipFill>
        <p:spPr>
          <a:xfrm>
            <a:off x="105184" y="604434"/>
            <a:ext cx="8995619" cy="581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5947"/>
            <a:ext cx="9144000" cy="59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0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92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9" t="13444" r="13052" b="13580"/>
          <a:stretch/>
        </p:blipFill>
        <p:spPr>
          <a:xfrm>
            <a:off x="0" y="712922"/>
            <a:ext cx="9029846" cy="580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7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Використання </a:t>
            </a:r>
            <a:r>
              <a:rPr lang="uk-UA" dirty="0" err="1"/>
              <a:t>Google</a:t>
            </a:r>
            <a:r>
              <a:rPr lang="uk-UA" dirty="0"/>
              <a:t> форм для тестування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2373"/>
            <a:ext cx="9020014" cy="5222929"/>
          </a:xfrm>
        </p:spPr>
        <p:txBody>
          <a:bodyPr/>
          <a:lstStyle/>
          <a:p>
            <a:r>
              <a:rPr lang="uk-UA" sz="2200" dirty="0"/>
              <a:t>4. Додавши запитання налаштуємо перевірку форми. Для цього виберемо кнопку </a:t>
            </a:r>
            <a:r>
              <a:rPr lang="uk-UA" sz="2200" dirty="0">
                <a:solidFill>
                  <a:srgbClr val="FF0000"/>
                </a:solidFill>
              </a:rPr>
              <a:t>«Налаштування» </a:t>
            </a:r>
            <a:r>
              <a:rPr lang="uk-UA" sz="2200" dirty="0"/>
              <a:t>угорі, справа. Вибираємо потрібні налаштування та тиснемо кнопку </a:t>
            </a:r>
            <a:r>
              <a:rPr lang="uk-UA" sz="2200" dirty="0">
                <a:solidFill>
                  <a:srgbClr val="FF0000"/>
                </a:solidFill>
              </a:rPr>
              <a:t>«Зберегти».</a:t>
            </a:r>
            <a:endParaRPr lang="en-US" sz="2200" dirty="0">
              <a:solidFill>
                <a:srgbClr val="FF0000"/>
              </a:solidFill>
            </a:endParaRPr>
          </a:p>
          <a:p>
            <a:r>
              <a:rPr lang="uk-UA" sz="2200" dirty="0"/>
              <a:t>5. Переходимо до кожного запитання, тиснемо </a:t>
            </a:r>
            <a:r>
              <a:rPr lang="uk-UA" sz="2200" dirty="0">
                <a:solidFill>
                  <a:srgbClr val="FF0000"/>
                </a:solidFill>
              </a:rPr>
              <a:t>«Ключ опитування» </a:t>
            </a:r>
            <a:r>
              <a:rPr lang="uk-UA" sz="2200" dirty="0"/>
              <a:t>та вибираємо </a:t>
            </a:r>
            <a:r>
              <a:rPr lang="uk-UA" sz="2200" dirty="0">
                <a:solidFill>
                  <a:srgbClr val="FF0000"/>
                </a:solidFill>
              </a:rPr>
              <a:t>кількість балів </a:t>
            </a:r>
            <a:r>
              <a:rPr lang="uk-UA" sz="2200" dirty="0"/>
              <a:t>за запитання і вказуємо </a:t>
            </a:r>
            <a:r>
              <a:rPr lang="uk-UA" sz="2200" dirty="0">
                <a:solidFill>
                  <a:srgbClr val="FF0000"/>
                </a:solidFill>
              </a:rPr>
              <a:t>правильний варіант</a:t>
            </a:r>
            <a:r>
              <a:rPr lang="uk-UA" sz="2200" dirty="0"/>
              <a:t>. Закінчивши ці </a:t>
            </a:r>
            <a:r>
              <a:rPr lang="uk-UA" sz="2200" dirty="0" smtClean="0"/>
              <a:t>маніпуляції, </a:t>
            </a:r>
            <a:r>
              <a:rPr lang="uk-UA" sz="2200" dirty="0"/>
              <a:t>тиснемо кнопку </a:t>
            </a:r>
            <a:r>
              <a:rPr lang="uk-UA" sz="2200" dirty="0">
                <a:solidFill>
                  <a:srgbClr val="FF0000"/>
                </a:solidFill>
              </a:rPr>
              <a:t>«Готово».</a:t>
            </a:r>
            <a:endParaRPr lang="en-US" sz="2200" dirty="0">
              <a:solidFill>
                <a:srgbClr val="FF0000"/>
              </a:solidFill>
            </a:endParaRPr>
          </a:p>
          <a:p>
            <a:r>
              <a:rPr lang="uk-UA" sz="2200" dirty="0"/>
              <a:t>6. Для варіантів запитань з короткою відповіддю, вибором варіанта та прапорці тест перевіряється автоматично. Якщо ж використовуєте питання типу </a:t>
            </a:r>
            <a:r>
              <a:rPr lang="uk-UA" sz="2200" dirty="0" smtClean="0">
                <a:solidFill>
                  <a:srgbClr val="FF0000"/>
                </a:solidFill>
              </a:rPr>
              <a:t>«Абзац», </a:t>
            </a:r>
            <a:r>
              <a:rPr lang="uk-UA" sz="2200" dirty="0"/>
              <a:t>то перевіряти доведеться вручну, тобто ставити бали самостійно.</a:t>
            </a:r>
            <a:endParaRPr lang="en-US" sz="2200" dirty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22263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Налагодження </a:t>
            </a:r>
            <a:r>
              <a:rPr lang="uk-UA" dirty="0"/>
              <a:t>комунікації з учнями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488" y="1146874"/>
            <a:ext cx="8927024" cy="5269423"/>
          </a:xfrm>
        </p:spPr>
        <p:txBody>
          <a:bodyPr/>
          <a:lstStyle/>
          <a:p>
            <a:r>
              <a:rPr lang="uk-UA" sz="1900" dirty="0"/>
              <a:t>І на останок, навчимося як добавляти учнів до нашого класу та виставляти їм оцінки.</a:t>
            </a:r>
            <a:endParaRPr lang="en-US" sz="1900" dirty="0"/>
          </a:p>
          <a:p>
            <a:r>
              <a:rPr lang="uk-UA" sz="1900" dirty="0"/>
              <a:t>1. Для того, щоб учні потрапили в наш клас вони повинні створити обліковий запис та ввійти в «</a:t>
            </a:r>
            <a:r>
              <a:rPr lang="uk-UA" sz="1900" dirty="0">
                <a:solidFill>
                  <a:srgbClr val="FF0000"/>
                </a:solidFill>
              </a:rPr>
              <a:t>Клас</a:t>
            </a:r>
            <a:r>
              <a:rPr lang="uk-UA" sz="1900" dirty="0"/>
              <a:t>» через код який ми їм надаємо</a:t>
            </a:r>
            <a:r>
              <a:rPr lang="uk-UA" sz="1900" dirty="0" smtClean="0"/>
              <a:t>.</a:t>
            </a:r>
            <a:r>
              <a:rPr lang="en-US" sz="1900" dirty="0" smtClean="0"/>
              <a:t> </a:t>
            </a:r>
            <a:r>
              <a:rPr lang="uk-UA" sz="1900" dirty="0" smtClean="0"/>
              <a:t>Можна запрошувати учнів на онлайн заняття, використовуючи «</a:t>
            </a:r>
            <a:r>
              <a:rPr lang="en-US" sz="1900" dirty="0" smtClean="0">
                <a:solidFill>
                  <a:srgbClr val="FF0000"/>
                </a:solidFill>
              </a:rPr>
              <a:t>Google</a:t>
            </a:r>
            <a:r>
              <a:rPr lang="uk-UA" sz="1900" dirty="0" smtClean="0">
                <a:solidFill>
                  <a:srgbClr val="FF0000"/>
                </a:solidFill>
              </a:rPr>
              <a:t> Календар</a:t>
            </a:r>
            <a:r>
              <a:rPr lang="uk-UA" sz="1900" dirty="0" smtClean="0"/>
              <a:t>»</a:t>
            </a:r>
            <a:endParaRPr lang="en-US" sz="1900" dirty="0"/>
          </a:p>
          <a:p>
            <a:r>
              <a:rPr lang="uk-UA" sz="1900" dirty="0"/>
              <a:t>2. Всіх своїх учнів ми можемо </a:t>
            </a:r>
            <a:r>
              <a:rPr lang="uk-UA" sz="1900" dirty="0" smtClean="0"/>
              <a:t>побачити </a:t>
            </a:r>
            <a:r>
              <a:rPr lang="uk-UA" sz="1900" dirty="0"/>
              <a:t>у вкладці «</a:t>
            </a:r>
            <a:r>
              <a:rPr lang="uk-UA" sz="1900" dirty="0">
                <a:solidFill>
                  <a:srgbClr val="FF0000"/>
                </a:solidFill>
              </a:rPr>
              <a:t>Люди</a:t>
            </a:r>
            <a:r>
              <a:rPr lang="uk-UA" sz="1900" dirty="0"/>
              <a:t>».</a:t>
            </a:r>
            <a:endParaRPr lang="en-US" sz="1900" dirty="0"/>
          </a:p>
          <a:p>
            <a:r>
              <a:rPr lang="uk-UA" sz="1900" dirty="0"/>
              <a:t>3. </a:t>
            </a:r>
            <a:r>
              <a:rPr lang="uk-UA" sz="1900" dirty="0" err="1"/>
              <a:t>Клікнувши</a:t>
            </a:r>
            <a:r>
              <a:rPr lang="uk-UA" sz="1900" dirty="0"/>
              <a:t> на </a:t>
            </a:r>
            <a:r>
              <a:rPr lang="uk-UA" sz="1900" dirty="0" smtClean="0"/>
              <a:t>завдання, </a:t>
            </a:r>
            <a:r>
              <a:rPr lang="uk-UA" sz="1900" dirty="0"/>
              <a:t>ми можемо побачити скільки учнів його здали, у випадку коли вони повинні переслати файл, </a:t>
            </a:r>
            <a:r>
              <a:rPr lang="uk-UA" sz="1900" dirty="0" err="1"/>
              <a:t>скрін</a:t>
            </a:r>
            <a:r>
              <a:rPr lang="uk-UA" sz="1900" dirty="0"/>
              <a:t> виконання або фото. Також бачимо скільком завдання призначено і після перевірки побачимо скільки учнів оцінено.</a:t>
            </a:r>
            <a:endParaRPr lang="en-US" sz="1900" dirty="0"/>
          </a:p>
          <a:p>
            <a:r>
              <a:rPr lang="uk-UA" sz="1900" dirty="0"/>
              <a:t>4. Вибравши вкладку </a:t>
            </a:r>
            <a:r>
              <a:rPr lang="uk-UA" sz="1900" dirty="0" smtClean="0"/>
              <a:t>оцінки, </a:t>
            </a:r>
            <a:r>
              <a:rPr lang="uk-UA" sz="1900" dirty="0"/>
              <a:t>ми можемо побачити табель усього класу. Крім того ми можемо відправляти персональні повідомлення для учнів коригувати їх роботу, допомагати їм, ну і звичайно, можна використовувати будь які інші засоби для дистанційної комунікації з учнями.</a:t>
            </a:r>
            <a:endParaRPr lang="en-US" sz="19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82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0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6360"/>
            <a:ext cx="8643998" cy="5207430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/>
              <a:t>зробити цей процес цікавим;</a:t>
            </a:r>
          </a:p>
          <a:p>
            <a:r>
              <a:rPr lang="uk-UA" dirty="0" smtClean="0"/>
              <a:t>ефективно вирішувати проблему наочності навчання;</a:t>
            </a:r>
          </a:p>
          <a:p>
            <a:r>
              <a:rPr lang="uk-UA" dirty="0" smtClean="0"/>
              <a:t>індивідуалізувати процес навчання за рахунок наявності різнорівневих завдань, самостійно працювати з навчальним матеріалом;</a:t>
            </a:r>
          </a:p>
          <a:p>
            <a:r>
              <a:rPr lang="uk-UA" dirty="0" smtClean="0"/>
              <a:t>самостійно аналізувати і виправляти допущені помилки;</a:t>
            </a:r>
          </a:p>
          <a:p>
            <a:r>
              <a:rPr lang="uk-UA" dirty="0" smtClean="0"/>
              <a:t>здійснювати самостійну навчально-дослідну діяльність (моделювання, метод </a:t>
            </a:r>
            <a:r>
              <a:rPr lang="uk-UA" dirty="0" err="1" smtClean="0"/>
              <a:t>проєктів</a:t>
            </a:r>
            <a:r>
              <a:rPr lang="uk-UA" dirty="0" smtClean="0"/>
              <a:t>, розробка презентацій, публікацій тощо), розвиваючи тим самим у школярів творчу активність;</a:t>
            </a:r>
          </a:p>
          <a:p>
            <a:r>
              <a:rPr lang="uk-UA" dirty="0" smtClean="0"/>
              <a:t>використання інформаційних технологій розширює дидактичні можливості навчального процесу як для учнів, так і для вчителів.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319088"/>
            <a:ext cx="8643998" cy="563562"/>
          </a:xfrm>
        </p:spPr>
        <p:txBody>
          <a:bodyPr/>
          <a:lstStyle/>
          <a:p>
            <a:r>
              <a:rPr lang="uk-UA" sz="2500" dirty="0"/>
              <a:t>Організація навчання з використанням інформаційно-комунікативних технологій </a:t>
            </a:r>
            <a:r>
              <a:rPr lang="uk-UA" sz="2500" dirty="0" smtClean="0"/>
              <a:t>дозволяє: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149484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67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30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" t="13716" r="5593" b="13852"/>
          <a:stretch/>
        </p:blipFill>
        <p:spPr>
          <a:xfrm>
            <a:off x="123986" y="557939"/>
            <a:ext cx="8880529" cy="593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9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Загальнодоступні та спеціальні </a:t>
            </a:r>
            <a:r>
              <a:rPr lang="uk-UA" dirty="0"/>
              <a:t>програмні </a:t>
            </a:r>
            <a:r>
              <a:rPr lang="uk-UA" dirty="0" smtClean="0"/>
              <a:t>матеріали і прилади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985" y="1053885"/>
            <a:ext cx="8880529" cy="5393410"/>
          </a:xfrm>
        </p:spPr>
        <p:txBody>
          <a:bodyPr/>
          <a:lstStyle/>
          <a:p>
            <a:r>
              <a:rPr lang="uk-UA" sz="2300" dirty="0"/>
              <a:t>Н</a:t>
            </a:r>
            <a:r>
              <a:rPr lang="ru-RU" sz="2300" dirty="0"/>
              <a:t>а </a:t>
            </a:r>
            <a:r>
              <a:rPr lang="ru-RU" sz="2300" dirty="0" err="1"/>
              <a:t>різних</a:t>
            </a:r>
            <a:r>
              <a:rPr lang="ru-RU" sz="2300" dirty="0"/>
              <a:t> </a:t>
            </a:r>
            <a:r>
              <a:rPr lang="ru-RU" sz="2300" dirty="0" err="1"/>
              <a:t>етапах</a:t>
            </a:r>
            <a:r>
              <a:rPr lang="ru-RU" sz="2300" dirty="0"/>
              <a:t> уроку </a:t>
            </a:r>
            <a:r>
              <a:rPr lang="uk-UA" sz="2300" dirty="0"/>
              <a:t>можна </a:t>
            </a:r>
            <a:r>
              <a:rPr lang="ru-RU" sz="2300" dirty="0" err="1"/>
              <a:t>успішно</a:t>
            </a:r>
            <a:r>
              <a:rPr lang="ru-RU" sz="2300" dirty="0"/>
              <a:t> </a:t>
            </a:r>
            <a:r>
              <a:rPr lang="ru-RU" sz="2300" dirty="0" err="1"/>
              <a:t>використову</a:t>
            </a:r>
            <a:r>
              <a:rPr lang="uk-UA" sz="2300" dirty="0"/>
              <a:t>вати </a:t>
            </a:r>
            <a:r>
              <a:rPr lang="ru-RU" sz="2300" dirty="0"/>
              <a:t>оптико-</a:t>
            </a:r>
            <a:r>
              <a:rPr lang="ru-RU" sz="2300" dirty="0" err="1"/>
              <a:t>цифрові</a:t>
            </a:r>
            <a:r>
              <a:rPr lang="ru-RU" sz="2300" dirty="0"/>
              <a:t> </a:t>
            </a:r>
            <a:r>
              <a:rPr lang="ru-RU" sz="2300" dirty="0" err="1"/>
              <a:t>мікроскопи</a:t>
            </a:r>
            <a:r>
              <a:rPr lang="ru-RU" sz="2300" dirty="0"/>
              <a:t> та USB-</a:t>
            </a:r>
            <a:r>
              <a:rPr lang="ru-RU" sz="2300" dirty="0" err="1"/>
              <a:t>мікроскоп</a:t>
            </a:r>
            <a:r>
              <a:rPr lang="ru-RU" sz="2300" dirty="0"/>
              <a:t>, </a:t>
            </a:r>
            <a:r>
              <a:rPr lang="ru-RU" sz="2300" dirty="0" err="1">
                <a:solidFill>
                  <a:srgbClr val="FF0000"/>
                </a:solidFill>
              </a:rPr>
              <a:t>загальнодоступні</a:t>
            </a:r>
            <a:r>
              <a:rPr lang="ru-RU" sz="2300" dirty="0"/>
              <a:t> </a:t>
            </a:r>
            <a:r>
              <a:rPr lang="ru-RU" sz="2300" dirty="0" err="1"/>
              <a:t>засоби</a:t>
            </a:r>
            <a:r>
              <a:rPr lang="ru-RU" sz="2300" dirty="0"/>
              <a:t> MS </a:t>
            </a:r>
            <a:r>
              <a:rPr lang="ru-RU" sz="2300" dirty="0" err="1"/>
              <a:t>Office</a:t>
            </a:r>
            <a:r>
              <a:rPr lang="ru-RU" sz="2300" dirty="0"/>
              <a:t> (</a:t>
            </a:r>
            <a:r>
              <a:rPr lang="ru-RU" sz="2300" dirty="0" err="1"/>
              <a:t>текстовий</a:t>
            </a:r>
            <a:r>
              <a:rPr lang="ru-RU" sz="2300" dirty="0"/>
              <a:t> редактор </a:t>
            </a:r>
            <a:r>
              <a:rPr lang="en-GB" sz="2300" dirty="0"/>
              <a:t>MS Word</a:t>
            </a:r>
            <a:r>
              <a:rPr lang="ru-RU" sz="2300" dirty="0"/>
              <a:t>, </a:t>
            </a:r>
            <a:r>
              <a:rPr lang="ru-RU" sz="2300" dirty="0" err="1"/>
              <a:t>програми</a:t>
            </a:r>
            <a:r>
              <a:rPr lang="ru-RU" sz="2300" dirty="0"/>
              <a:t> </a:t>
            </a:r>
            <a:r>
              <a:rPr lang="en-GB" sz="2300" dirty="0"/>
              <a:t>MS Power Point</a:t>
            </a:r>
            <a:r>
              <a:rPr lang="ru-RU" sz="2300" dirty="0"/>
              <a:t>), </a:t>
            </a:r>
            <a:r>
              <a:rPr lang="en-US" sz="2300" dirty="0" err="1"/>
              <a:t>Menti</a:t>
            </a:r>
            <a:r>
              <a:rPr lang="ru-RU" sz="2300" dirty="0"/>
              <a:t>.</a:t>
            </a:r>
            <a:r>
              <a:rPr lang="en-US" sz="2300" dirty="0"/>
              <a:t>com</a:t>
            </a:r>
            <a:r>
              <a:rPr lang="ru-RU" sz="2300" dirty="0"/>
              <a:t>, </a:t>
            </a:r>
            <a:r>
              <a:rPr lang="en-US" sz="2300" dirty="0" err="1"/>
              <a:t>Kahoot</a:t>
            </a:r>
            <a:r>
              <a:rPr lang="ru-RU" sz="2300" dirty="0"/>
              <a:t>, </a:t>
            </a:r>
            <a:r>
              <a:rPr lang="en-US" sz="2300" u="sng" dirty="0" err="1">
                <a:hlinkClick r:id="rId2"/>
              </a:rPr>
              <a:t>learningapps</a:t>
            </a:r>
            <a:r>
              <a:rPr lang="ru-RU" sz="2300" u="sng" dirty="0">
                <a:hlinkClick r:id="rId2"/>
              </a:rPr>
              <a:t>.</a:t>
            </a:r>
            <a:r>
              <a:rPr lang="en-US" sz="2300" u="sng" dirty="0">
                <a:hlinkClick r:id="rId2"/>
              </a:rPr>
              <a:t>org</a:t>
            </a:r>
            <a:r>
              <a:rPr lang="ru-RU" sz="2300" u="sng" dirty="0">
                <a:hlinkClick r:id="rId2"/>
              </a:rPr>
              <a:t>/</a:t>
            </a:r>
            <a:r>
              <a:rPr lang="en-US" sz="2300" u="sng" dirty="0" err="1">
                <a:hlinkClick r:id="rId2"/>
              </a:rPr>
              <a:t>myapps</a:t>
            </a:r>
            <a:r>
              <a:rPr lang="ru-RU" sz="2300" dirty="0"/>
              <a:t>, </a:t>
            </a:r>
            <a:r>
              <a:rPr lang="en-US" sz="2300" dirty="0" err="1"/>
              <a:t>Classtime</a:t>
            </a:r>
            <a:r>
              <a:rPr lang="ru-RU" sz="2300" dirty="0"/>
              <a:t>, </a:t>
            </a:r>
            <a:r>
              <a:rPr lang="ru-RU" sz="2300" dirty="0" err="1"/>
              <a:t>програми</a:t>
            </a:r>
            <a:r>
              <a:rPr lang="ru-RU" sz="2300" dirty="0"/>
              <a:t> для </a:t>
            </a:r>
            <a:r>
              <a:rPr lang="ru-RU" sz="2300" dirty="0" err="1"/>
              <a:t>створення</a:t>
            </a:r>
            <a:r>
              <a:rPr lang="ru-RU" sz="2300" dirty="0"/>
              <a:t> </a:t>
            </a:r>
            <a:r>
              <a:rPr lang="ru-RU" sz="2300" dirty="0" err="1"/>
              <a:t>скрайб-презентацій</a:t>
            </a:r>
            <a:r>
              <a:rPr lang="ru-RU" sz="2300" dirty="0"/>
              <a:t>, а </a:t>
            </a:r>
            <a:r>
              <a:rPr lang="ru-RU" sz="2300" dirty="0" err="1"/>
              <a:t>також</a:t>
            </a:r>
            <a:r>
              <a:rPr lang="ru-RU" sz="2300" dirty="0"/>
              <a:t> </a:t>
            </a:r>
            <a:r>
              <a:rPr lang="ru-RU" sz="2300" dirty="0" err="1">
                <a:solidFill>
                  <a:srgbClr val="FF0000"/>
                </a:solidFill>
              </a:rPr>
              <a:t>спеціальні</a:t>
            </a:r>
            <a:r>
              <a:rPr lang="ru-RU" sz="2300" dirty="0">
                <a:solidFill>
                  <a:srgbClr val="FF0000"/>
                </a:solidFill>
              </a:rPr>
              <a:t> </a:t>
            </a:r>
            <a:r>
              <a:rPr lang="ru-RU" sz="2300" dirty="0" err="1"/>
              <a:t>програмні</a:t>
            </a:r>
            <a:r>
              <a:rPr lang="ru-RU" sz="2300" dirty="0"/>
              <a:t> </a:t>
            </a:r>
            <a:r>
              <a:rPr lang="ru-RU" sz="2300" dirty="0" err="1"/>
              <a:t>матеріали</a:t>
            </a:r>
            <a:r>
              <a:rPr lang="ru-RU" sz="2300" dirty="0"/>
              <a:t> </a:t>
            </a:r>
            <a:r>
              <a:rPr lang="ru-RU" sz="2300" dirty="0" err="1"/>
              <a:t>біологічного</a:t>
            </a:r>
            <a:r>
              <a:rPr lang="ru-RU" sz="2300" dirty="0"/>
              <a:t> </a:t>
            </a:r>
            <a:r>
              <a:rPr lang="ru-RU" sz="2300" dirty="0" err="1"/>
              <a:t>змісту</a:t>
            </a:r>
            <a:r>
              <a:rPr lang="ru-RU" sz="2300" dirty="0"/>
              <a:t>: 3</a:t>
            </a:r>
            <a:r>
              <a:rPr lang="en-US" sz="2300" dirty="0"/>
              <a:t>D</a:t>
            </a:r>
            <a:r>
              <a:rPr lang="ru-RU" sz="2300" dirty="0"/>
              <a:t>-</a:t>
            </a:r>
            <a:r>
              <a:rPr lang="ru-RU" sz="2300" dirty="0" err="1"/>
              <a:t>відео</a:t>
            </a:r>
            <a:r>
              <a:rPr lang="ru-RU" sz="2300" dirty="0"/>
              <a:t> </a:t>
            </a:r>
            <a:r>
              <a:rPr lang="ru-RU" sz="2300" dirty="0" err="1"/>
              <a:t>живих</a:t>
            </a:r>
            <a:r>
              <a:rPr lang="ru-RU" sz="2300" dirty="0"/>
              <a:t> </a:t>
            </a:r>
            <a:r>
              <a:rPr lang="ru-RU" sz="2300" dirty="0" err="1"/>
              <a:t>об’єктів</a:t>
            </a:r>
            <a:r>
              <a:rPr lang="ru-RU" sz="2300" dirty="0"/>
              <a:t>, </a:t>
            </a:r>
            <a:r>
              <a:rPr lang="ru-RU" sz="2300" dirty="0" err="1"/>
              <a:t>бібліотеки</a:t>
            </a:r>
            <a:r>
              <a:rPr lang="ru-RU" sz="2300" dirty="0"/>
              <a:t> </a:t>
            </a:r>
            <a:r>
              <a:rPr lang="ru-RU" sz="2300" u="sng" dirty="0" err="1">
                <a:hlinkClick r:id="rId3" action="ppaction://hlinkfile"/>
              </a:rPr>
              <a:t>електронних</a:t>
            </a:r>
            <a:r>
              <a:rPr lang="ru-RU" sz="2300" u="sng" dirty="0">
                <a:hlinkClick r:id="rId3" action="ppaction://hlinkfile"/>
              </a:rPr>
              <a:t> </a:t>
            </a:r>
            <a:r>
              <a:rPr lang="ru-RU" sz="2300" u="sng" dirty="0" err="1">
                <a:hlinkClick r:id="rId3" action="ppaction://hlinkfile"/>
              </a:rPr>
              <a:t>наочностей</a:t>
            </a:r>
            <a:r>
              <a:rPr lang="ru-RU" sz="2300" dirty="0"/>
              <a:t>, електронні </a:t>
            </a:r>
            <a:r>
              <a:rPr lang="ru-RU" sz="2300" u="sng" dirty="0">
                <a:hlinkClick r:id="rId4" action="ppaction://hlinkfile"/>
              </a:rPr>
              <a:t>наочно-методичні </a:t>
            </a:r>
            <a:r>
              <a:rPr lang="ru-RU" sz="2300" u="sng" dirty="0" err="1">
                <a:hlinkClick r:id="rId4" action="ppaction://hlinkfile"/>
              </a:rPr>
              <a:t>комплекти</a:t>
            </a:r>
            <a:r>
              <a:rPr lang="ru-RU" sz="2300" u="sng" dirty="0">
                <a:hlinkClick r:id="rId4" action="ppaction://hlinkfile"/>
              </a:rPr>
              <a:t>, </a:t>
            </a:r>
            <a:r>
              <a:rPr lang="ru-RU" sz="2300" dirty="0"/>
              <a:t> </a:t>
            </a:r>
            <a:r>
              <a:rPr lang="ru-RU" sz="2300" u="sng" dirty="0" err="1">
                <a:hlinkClick r:id="rId5" action="ppaction://hlinkfile"/>
              </a:rPr>
              <a:t>віртуальні</a:t>
            </a:r>
            <a:r>
              <a:rPr lang="ru-RU" sz="2300" u="sng" dirty="0">
                <a:hlinkClick r:id="rId5" action="ppaction://hlinkfile"/>
              </a:rPr>
              <a:t> </a:t>
            </a:r>
            <a:r>
              <a:rPr lang="ru-RU" sz="2300" u="sng" dirty="0" err="1">
                <a:hlinkClick r:id="rId5" action="ppaction://hlinkfile"/>
              </a:rPr>
              <a:t>лабораторії</a:t>
            </a:r>
            <a:r>
              <a:rPr lang="ru-RU" sz="2300" u="sng" dirty="0">
                <a:hlinkClick r:id="rId5" action="ppaction://hlinkfile"/>
              </a:rPr>
              <a:t>, </a:t>
            </a:r>
            <a:r>
              <a:rPr lang="ru-RU" sz="2300" u="sng" dirty="0" err="1">
                <a:hlinkClick r:id="rId5" action="ppaction://hlinkfile"/>
              </a:rPr>
              <a:t>електронний</a:t>
            </a:r>
            <a:r>
              <a:rPr lang="ru-RU" sz="2300" u="sng" dirty="0">
                <a:hlinkClick r:id="rId5" action="ppaction://hlinkfile"/>
              </a:rPr>
              <a:t> конструктор </a:t>
            </a:r>
            <a:r>
              <a:rPr lang="ru-RU" sz="2300" u="sng" dirty="0" err="1">
                <a:hlinkClick r:id="rId5" action="ppaction://hlinkfile"/>
              </a:rPr>
              <a:t>уроків</a:t>
            </a:r>
            <a:r>
              <a:rPr lang="ru-RU" sz="2300" u="sng" dirty="0">
                <a:hlinkClick r:id="rId5" action="ppaction://hlinkfile"/>
              </a:rPr>
              <a:t>.</a:t>
            </a:r>
            <a:r>
              <a:rPr lang="ru-RU" sz="2300" dirty="0"/>
              <a:t> </a:t>
            </a:r>
            <a:endParaRPr lang="ru-RU" sz="2300" dirty="0" smtClean="0"/>
          </a:p>
          <a:p>
            <a:r>
              <a:rPr lang="ru-RU" sz="2300" dirty="0" err="1" smtClean="0"/>
              <a:t>Вибір</a:t>
            </a:r>
            <a:r>
              <a:rPr lang="ru-RU" sz="2300" dirty="0" smtClean="0"/>
              <a:t> </a:t>
            </a:r>
            <a:r>
              <a:rPr lang="ru-RU" sz="2300" dirty="0" err="1"/>
              <a:t>способів</a:t>
            </a:r>
            <a:r>
              <a:rPr lang="ru-RU" sz="2300" dirty="0"/>
              <a:t> </a:t>
            </a:r>
            <a:r>
              <a:rPr lang="ru-RU" sz="2300" dirty="0" err="1"/>
              <a:t>використання</a:t>
            </a:r>
            <a:r>
              <a:rPr lang="ru-RU" sz="2300" dirty="0"/>
              <a:t> ІКТ </a:t>
            </a:r>
            <a:r>
              <a:rPr lang="ru-RU" sz="2300" dirty="0" err="1"/>
              <a:t>залежить</a:t>
            </a:r>
            <a:r>
              <a:rPr lang="ru-RU" sz="2300" dirty="0"/>
              <a:t> </a:t>
            </a:r>
            <a:r>
              <a:rPr lang="ru-RU" sz="2300" dirty="0" err="1"/>
              <a:t>від</a:t>
            </a:r>
            <a:r>
              <a:rPr lang="ru-RU" sz="2300" dirty="0"/>
              <a:t> </a:t>
            </a:r>
            <a:r>
              <a:rPr lang="ru-RU" sz="2300" dirty="0" err="1"/>
              <a:t>поставлених</a:t>
            </a:r>
            <a:r>
              <a:rPr lang="ru-RU" sz="2300" dirty="0"/>
              <a:t> учителем </a:t>
            </a:r>
            <a:r>
              <a:rPr lang="ru-RU" sz="2300" dirty="0" err="1"/>
              <a:t>дидактичних</a:t>
            </a:r>
            <a:r>
              <a:rPr lang="ru-RU" sz="2300" dirty="0"/>
              <a:t> </a:t>
            </a:r>
            <a:r>
              <a:rPr lang="ru-RU" sz="2300" dirty="0" err="1"/>
              <a:t>завдань</a:t>
            </a:r>
            <a:r>
              <a:rPr lang="ru-RU" sz="2300" dirty="0"/>
              <a:t> уроку.</a:t>
            </a:r>
            <a:endParaRPr lang="en-US" sz="23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4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2" descr="C:\Documents and Settings\User\Рабочий стол\фото роб з мікроскопами нагородж 11а\P1010112.JPG"/>
          <p:cNvPicPr>
            <a:picLocks noChangeAspect="1" noChangeArrowheads="1"/>
          </p:cNvPicPr>
          <p:nvPr/>
        </p:nvPicPr>
        <p:blipFill>
          <a:blip r:embed="rId2"/>
          <a:srcRect r="4201"/>
          <a:stretch>
            <a:fillRect/>
          </a:stretch>
        </p:blipFill>
        <p:spPr bwMode="auto">
          <a:xfrm>
            <a:off x="0" y="3643313"/>
            <a:ext cx="4714875" cy="307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>
          <a:xfrm>
            <a:off x="2000232" y="457200"/>
            <a:ext cx="3071833" cy="3114676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</a:rPr>
              <a:t>Використання </a:t>
            </a:r>
            <a:r>
              <a:rPr lang="uk-UA" sz="3200" b="1" dirty="0" smtClean="0">
                <a:solidFill>
                  <a:srgbClr val="FF0000"/>
                </a:solidFill>
              </a:rPr>
              <a:t>оптико-цифрових мікроскопів на уроках біології</a:t>
            </a:r>
            <a:endParaRPr lang="ru-RU" sz="3200" dirty="0" smtClean="0">
              <a:solidFill>
                <a:srgbClr val="FF0000"/>
              </a:solidFill>
            </a:endParaRPr>
          </a:p>
        </p:txBody>
      </p:sp>
      <p:pic>
        <p:nvPicPr>
          <p:cNvPr id="20484" name="Рисунок 4" descr="C:\Documents and Settings\User\Мои документы\Downloads\u_files_store_3_186337.jpg"/>
          <p:cNvPicPr>
            <a:picLocks noChangeAspect="1" noChangeArrowheads="1"/>
          </p:cNvPicPr>
          <p:nvPr/>
        </p:nvPicPr>
        <p:blipFill>
          <a:blip r:embed="rId3"/>
          <a:srcRect l="1971"/>
          <a:stretch>
            <a:fillRect/>
          </a:stretch>
        </p:blipFill>
        <p:spPr bwMode="auto">
          <a:xfrm>
            <a:off x="1" y="428625"/>
            <a:ext cx="2000232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5" descr="C:\Documents and Settings\User\Рабочий стол\фото роб з мікроскопами нагородж 11а\P1010109.JPG"/>
          <p:cNvPicPr>
            <a:picLocks noChangeAspect="1" noChangeArrowheads="1"/>
          </p:cNvPicPr>
          <p:nvPr/>
        </p:nvPicPr>
        <p:blipFill>
          <a:blip r:embed="rId4"/>
          <a:srcRect l="4152"/>
          <a:stretch>
            <a:fillRect/>
          </a:stretch>
        </p:blipFill>
        <p:spPr bwMode="auto">
          <a:xfrm>
            <a:off x="4929188" y="428625"/>
            <a:ext cx="4214812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10" descr="C:\Documents and Settings\User\Рабочий стол\фото роб з мікроскопами нагородж 11а\P101011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5" y="3643313"/>
            <a:ext cx="4714875" cy="307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6598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Робота з оптико-цифровими та </a:t>
            </a:r>
            <a:r>
              <a:rPr lang="en-US" dirty="0" smtClean="0"/>
              <a:t>USB-</a:t>
            </a:r>
            <a:r>
              <a:rPr lang="uk-UA" dirty="0" smtClean="0"/>
              <a:t>мікроскопами </a:t>
            </a:r>
            <a:endParaRPr lang="en-US" dirty="0"/>
          </a:p>
        </p:txBody>
      </p:sp>
      <p:pic>
        <p:nvPicPr>
          <p:cNvPr id="4" name="Объект 3" descr="P101011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654" y="1199089"/>
            <a:ext cx="4424855" cy="2642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1010112"/>
          <p:cNvPicPr/>
          <p:nvPr/>
        </p:nvPicPr>
        <p:blipFill>
          <a:blip r:embed="rId3" cstate="print"/>
          <a:srcRect r="4201"/>
          <a:stretch>
            <a:fillRect/>
          </a:stretch>
        </p:blipFill>
        <p:spPr bwMode="auto">
          <a:xfrm>
            <a:off x="4666593" y="1199089"/>
            <a:ext cx="4182855" cy="256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P101010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6293" y="3804745"/>
            <a:ext cx="3983156" cy="267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C:\Documents and Settings\User\Рабочий стол\фото 11-а з фотоапарата\P1010123.JPG"/>
          <p:cNvPicPr>
            <a:picLocks noChangeAspect="1" noChangeArrowheads="1"/>
          </p:cNvPicPr>
          <p:nvPr/>
        </p:nvPicPr>
        <p:blipFill>
          <a:blip r:embed="rId5" cstate="print"/>
          <a:srcRect l="13630"/>
          <a:stretch>
            <a:fillRect/>
          </a:stretch>
        </p:blipFill>
        <p:spPr bwMode="auto">
          <a:xfrm>
            <a:off x="157654" y="3808990"/>
            <a:ext cx="4708639" cy="27151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71201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71" y="3436883"/>
            <a:ext cx="2672846" cy="3247875"/>
          </a:xfrm>
          <a:prstGeom prst="rect">
            <a:avLst/>
          </a:prstGeom>
        </p:spPr>
      </p:pic>
      <p:pic>
        <p:nvPicPr>
          <p:cNvPr id="3" name="Рисунок 2">
            <a:hlinkClick r:id="rId5" action="ppaction://hlinkfile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4" t="24980" r="4204" b="22051"/>
          <a:stretch/>
        </p:blipFill>
        <p:spPr>
          <a:xfrm>
            <a:off x="3195968" y="172518"/>
            <a:ext cx="5688632" cy="37819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66" b="18813"/>
          <a:stretch/>
        </p:blipFill>
        <p:spPr>
          <a:xfrm>
            <a:off x="3473278" y="3552497"/>
            <a:ext cx="5411321" cy="3132261"/>
          </a:xfrm>
          <a:prstGeom prst="rect">
            <a:avLst/>
          </a:prstGeom>
        </p:spPr>
      </p:pic>
      <p:pic>
        <p:nvPicPr>
          <p:cNvPr id="5" name="Відео мікроскоп плазмоліз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0070" y="248680"/>
            <a:ext cx="2672846" cy="362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76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Фотографії з </a:t>
            </a:r>
            <a:r>
              <a:rPr lang="uk-UA" dirty="0"/>
              <a:t>о</a:t>
            </a:r>
            <a:r>
              <a:rPr lang="uk-UA" dirty="0" smtClean="0"/>
              <a:t>птико-цифрового мікроскопа</a:t>
            </a:r>
            <a:endParaRPr lang="ru-RU" dirty="0"/>
          </a:p>
        </p:txBody>
      </p:sp>
      <p:pic>
        <p:nvPicPr>
          <p:cNvPr id="1026" name="Picture 2" descr="F:\фото з мікроскопа\Photomizer Camera 05.02.2018 16-42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2905124" cy="2178843"/>
          </a:xfrm>
          <a:prstGeom prst="rect">
            <a:avLst/>
          </a:prstGeom>
          <a:noFill/>
        </p:spPr>
      </p:pic>
      <p:pic>
        <p:nvPicPr>
          <p:cNvPr id="1027" name="Picture 3" descr="F:\фото з мікроскопа\Photomizer Camera 06.02.2018 12-29-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5" y="1285860"/>
            <a:ext cx="2786061" cy="2089546"/>
          </a:xfrm>
          <a:prstGeom prst="rect">
            <a:avLst/>
          </a:prstGeom>
          <a:noFill/>
        </p:spPr>
      </p:pic>
      <p:pic>
        <p:nvPicPr>
          <p:cNvPr id="1028" name="Picture 4" descr="F:\фото з мікроскопа\Photomizer Camera 06.02.2018 12-35-3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90866" y="3786190"/>
            <a:ext cx="2952770" cy="2357454"/>
          </a:xfrm>
          <a:prstGeom prst="rect">
            <a:avLst/>
          </a:prstGeom>
          <a:noFill/>
        </p:spPr>
      </p:pic>
      <p:pic>
        <p:nvPicPr>
          <p:cNvPr id="1029" name="Picture 5" descr="F:\фото з мікроскопа\Photomizer Camera 06.02.2018 13-10-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857628"/>
            <a:ext cx="2905124" cy="2286016"/>
          </a:xfrm>
          <a:prstGeom prst="rect">
            <a:avLst/>
          </a:prstGeom>
          <a:noFill/>
        </p:spPr>
      </p:pic>
      <p:pic>
        <p:nvPicPr>
          <p:cNvPr id="1030" name="Picture 6" descr="F:\фото з мікроскопа\Photomizer Camera 08.02.2018 15-07-2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7" y="1303720"/>
            <a:ext cx="2738454" cy="2053841"/>
          </a:xfrm>
          <a:prstGeom prst="rect">
            <a:avLst/>
          </a:prstGeom>
          <a:noFill/>
        </p:spPr>
      </p:pic>
      <p:pic>
        <p:nvPicPr>
          <p:cNvPr id="1031" name="Picture 7" descr="F:\фото з мікроскопа\Photomizer Camera 10.11.2017 13-11-2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02" y="3786190"/>
            <a:ext cx="2714654" cy="235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166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51616"/>
            <a:ext cx="8858312" cy="1530965"/>
          </a:xfrm>
        </p:spPr>
        <p:txBody>
          <a:bodyPr>
            <a:noAutofit/>
          </a:bodyPr>
          <a:lstStyle/>
          <a:p>
            <a:pPr algn="ctr"/>
            <a:r>
              <a:rPr lang="uk-UA" sz="4200" dirty="0" smtClean="0"/>
              <a:t>Використання </a:t>
            </a:r>
            <a:br>
              <a:rPr lang="uk-UA" sz="4200" dirty="0" smtClean="0"/>
            </a:br>
            <a:r>
              <a:rPr lang="uk-UA" sz="4200" dirty="0" err="1" smtClean="0"/>
              <a:t>скрайб</a:t>
            </a:r>
            <a:r>
              <a:rPr lang="uk-UA" sz="4200" dirty="0" smtClean="0"/>
              <a:t>-презентацій,  </a:t>
            </a:r>
            <a:r>
              <a:rPr lang="en-US" sz="4200" dirty="0" smtClean="0"/>
              <a:t>3D-</a:t>
            </a:r>
            <a:r>
              <a:rPr lang="uk-UA" sz="4200" dirty="0" smtClean="0"/>
              <a:t>відео</a:t>
            </a:r>
            <a:endParaRPr lang="ru-RU" sz="4200" dirty="0"/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08868"/>
            <a:ext cx="4929190" cy="514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208868"/>
            <a:ext cx="4500562" cy="514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0145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973" y="263472"/>
            <a:ext cx="8362627" cy="619178"/>
          </a:xfrm>
        </p:spPr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Існуючі </a:t>
            </a:r>
            <a:r>
              <a:rPr lang="uk-UA" dirty="0"/>
              <a:t>недоліки </a:t>
            </a:r>
            <a:r>
              <a:rPr lang="uk-UA" dirty="0" smtClean="0"/>
              <a:t>застосування ІКТ: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484" y="1115879"/>
            <a:ext cx="8880529" cy="5346914"/>
          </a:xfrm>
        </p:spPr>
        <p:txBody>
          <a:bodyPr/>
          <a:lstStyle/>
          <a:p>
            <a:pPr lvl="0"/>
            <a:r>
              <a:rPr lang="uk-UA" sz="2000" dirty="0" smtClean="0"/>
              <a:t>при </a:t>
            </a:r>
            <a:r>
              <a:rPr lang="uk-UA" sz="2000" dirty="0"/>
              <a:t>недостатній мотивації до роботи, учні часто відволікаються на ігри, музику, перевірку характеристик ПК і </a:t>
            </a:r>
            <a:r>
              <a:rPr lang="uk-UA" sz="2000" dirty="0" err="1" smtClean="0"/>
              <a:t>т.п</a:t>
            </a:r>
            <a:r>
              <a:rPr lang="uk-UA" sz="2000" dirty="0" smtClean="0"/>
              <a:t>.;</a:t>
            </a:r>
            <a:endParaRPr lang="en-US" sz="2000" dirty="0"/>
          </a:p>
          <a:p>
            <a:pPr lvl="0"/>
            <a:r>
              <a:rPr lang="uk-UA" sz="2000" dirty="0" smtClean="0"/>
              <a:t>існує </a:t>
            </a:r>
            <a:r>
              <a:rPr lang="uk-UA" sz="2000" dirty="0"/>
              <a:t>ймовірність, що, захопившись застосуванням ІКТ на уроках, учитель перейде від розвивального навчання до наочно-ілюстративних </a:t>
            </a:r>
            <a:r>
              <a:rPr lang="uk-UA" sz="2000" dirty="0" smtClean="0"/>
              <a:t>методів;</a:t>
            </a:r>
            <a:endParaRPr lang="en-US" sz="2000" dirty="0"/>
          </a:p>
          <a:p>
            <a:r>
              <a:rPr lang="uk-UA" sz="2000" dirty="0" smtClean="0"/>
              <a:t>мінімізує «</a:t>
            </a:r>
            <a:r>
              <a:rPr lang="uk-UA" sz="2000" dirty="0"/>
              <a:t>живе» спілкування </a:t>
            </a:r>
            <a:r>
              <a:rPr lang="uk-UA" sz="2000" dirty="0" smtClean="0"/>
              <a:t>вчителів </a:t>
            </a:r>
            <a:r>
              <a:rPr lang="uk-UA" sz="2000" dirty="0"/>
              <a:t>і учнів, пропонуючи їм спілкування у вигляді «діалогу з комп’ютером</a:t>
            </a:r>
            <a:r>
              <a:rPr lang="uk-UA" sz="2000" dirty="0" smtClean="0"/>
              <a:t>»; </a:t>
            </a:r>
          </a:p>
          <a:p>
            <a:r>
              <a:rPr lang="uk-UA" sz="2000" dirty="0"/>
              <a:t>запозичені з мережі Інтернет готові проекти, реферати, доповіді і розв’язування завдань з підручників </a:t>
            </a:r>
            <a:r>
              <a:rPr lang="uk-UA" sz="2000" dirty="0" smtClean="0"/>
              <a:t>не </a:t>
            </a:r>
            <a:r>
              <a:rPr lang="uk-UA" sz="2000" dirty="0"/>
              <a:t>сприяє підвищенню ефективності навчання і </a:t>
            </a:r>
            <a:r>
              <a:rPr lang="uk-UA" sz="2000" dirty="0" smtClean="0"/>
              <a:t>виховання;</a:t>
            </a:r>
          </a:p>
          <a:p>
            <a:pPr lvl="0"/>
            <a:r>
              <a:rPr lang="uk-UA" sz="2000" dirty="0" smtClean="0"/>
              <a:t>надмірне використання комп'ютерів негативно </a:t>
            </a:r>
            <a:r>
              <a:rPr lang="uk-UA" sz="2000" dirty="0"/>
              <a:t>відбивається на здоров’ї всіх учасників навчального процесу.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3935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Використання</a:t>
            </a:r>
            <a:r>
              <a:rPr lang="ru-RU" dirty="0" smtClean="0"/>
              <a:t> </a:t>
            </a:r>
            <a:r>
              <a:rPr lang="ru-RU" dirty="0" err="1" smtClean="0"/>
              <a:t>електронних</a:t>
            </a:r>
            <a:r>
              <a:rPr lang="ru-RU" dirty="0" smtClean="0"/>
              <a:t> </a:t>
            </a:r>
            <a:r>
              <a:rPr lang="ru-RU" u="sng" dirty="0" err="1" smtClean="0"/>
              <a:t>наочно-методичних</a:t>
            </a:r>
            <a:r>
              <a:rPr lang="ru-RU" u="sng" dirty="0" smtClean="0"/>
              <a:t> </a:t>
            </a:r>
            <a:r>
              <a:rPr lang="ru-RU" u="sng" dirty="0" err="1" smtClean="0"/>
              <a:t>комплектів</a:t>
            </a:r>
            <a:endParaRPr lang="en-US" dirty="0"/>
          </a:p>
        </p:txBody>
      </p:sp>
      <p:pic>
        <p:nvPicPr>
          <p:cNvPr id="75778" name="Picture 2" descr="C:\Users\IgorL\Desktop\Новый точечный рисунок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8091" y="1227909"/>
            <a:ext cx="8648131" cy="4862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150513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dirty="0" smtClean="0"/>
              <a:t>Використання бібліотеки </a:t>
            </a:r>
            <a:r>
              <a:rPr lang="uk-UA" sz="3200" dirty="0"/>
              <a:t>електронних </a:t>
            </a:r>
            <a:r>
              <a:rPr lang="uk-UA" sz="3200" dirty="0" err="1" smtClean="0"/>
              <a:t>наочностей</a:t>
            </a:r>
            <a:r>
              <a:rPr lang="uk-UA" sz="3200" dirty="0"/>
              <a:t> </a:t>
            </a:r>
            <a:r>
              <a:rPr lang="uk-UA" sz="3200" dirty="0" smtClean="0"/>
              <a:t>та конструктора уроків</a:t>
            </a:r>
            <a:r>
              <a:rPr lang="uk-UA" dirty="0" smtClean="0"/>
              <a:t>. </a:t>
            </a:r>
            <a:endParaRPr lang="en-US" dirty="0"/>
          </a:p>
        </p:txBody>
      </p:sp>
      <p:pic>
        <p:nvPicPr>
          <p:cNvPr id="76802" name="Picture 2" descr="C:\Users\IgorL\Desktop\Новый точечный рисунок (2).bm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360" y="1164278"/>
            <a:ext cx="8849233" cy="51450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6416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 err="1"/>
              <a:t>Шановні</a:t>
            </a:r>
            <a:r>
              <a:rPr lang="ru-RU" sz="5400" dirty="0"/>
              <a:t> </a:t>
            </a:r>
            <a:r>
              <a:rPr lang="ru-RU" sz="5400" dirty="0" err="1" smtClean="0"/>
              <a:t>колеги</a:t>
            </a:r>
            <a:r>
              <a:rPr lang="ru-RU" sz="5400" dirty="0" smtClean="0"/>
              <a:t>!</a:t>
            </a:r>
            <a:endParaRPr lang="en-US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50428"/>
            <a:ext cx="8229600" cy="4797972"/>
          </a:xfrm>
        </p:spPr>
        <p:txBody>
          <a:bodyPr/>
          <a:lstStyle/>
          <a:p>
            <a:pPr algn="ctr"/>
            <a:r>
              <a:rPr lang="ru-RU" sz="3200" dirty="0" err="1" smtClean="0"/>
              <a:t>Бажаю</a:t>
            </a:r>
            <a:r>
              <a:rPr lang="ru-RU" sz="3200" dirty="0" smtClean="0"/>
              <a:t> </a:t>
            </a:r>
            <a:r>
              <a:rPr lang="ru-RU" sz="3200" dirty="0"/>
              <a:t>Вам </a:t>
            </a:r>
            <a:r>
              <a:rPr lang="ru-RU" sz="3200" dirty="0" err="1"/>
              <a:t>успіху</a:t>
            </a:r>
            <a:r>
              <a:rPr lang="ru-RU" sz="3200" dirty="0"/>
              <a:t>, </a:t>
            </a:r>
            <a:r>
              <a:rPr lang="ru-RU" sz="3200" dirty="0" err="1"/>
              <a:t>творчої</a:t>
            </a:r>
            <a:r>
              <a:rPr lang="ru-RU" sz="3200" dirty="0"/>
              <a:t> </a:t>
            </a:r>
            <a:r>
              <a:rPr lang="ru-RU" sz="3200" dirty="0" err="1" smtClean="0"/>
              <a:t>наснаги</a:t>
            </a:r>
            <a:r>
              <a:rPr lang="ru-RU" sz="3200" dirty="0" smtClean="0"/>
              <a:t> і </a:t>
            </a:r>
            <a:r>
              <a:rPr lang="ru-RU" sz="3200" dirty="0" err="1" smtClean="0"/>
              <a:t>наполегливості</a:t>
            </a:r>
            <a:r>
              <a:rPr lang="ru-RU" sz="3200" dirty="0" smtClean="0"/>
              <a:t>. </a:t>
            </a:r>
          </a:p>
          <a:p>
            <a:pPr>
              <a:buNone/>
            </a:pPr>
            <a:r>
              <a:rPr lang="uk-UA" altLang="en-US" sz="3200" i="1" dirty="0"/>
              <a:t>Не згасає вогонь у розумних очах </a:t>
            </a:r>
          </a:p>
          <a:p>
            <a:pPr>
              <a:buNone/>
            </a:pPr>
            <a:r>
              <a:rPr lang="uk-UA" altLang="en-US" sz="3200" i="1" dirty="0"/>
              <a:t>І з роками ясніш </a:t>
            </a:r>
            <a:r>
              <a:rPr lang="uk-UA" altLang="en-US" sz="3200" i="1" dirty="0" err="1"/>
              <a:t>пламеніє</a:t>
            </a:r>
            <a:r>
              <a:rPr lang="uk-UA" altLang="en-US" sz="3200" i="1" dirty="0"/>
              <a:t>. </a:t>
            </a:r>
          </a:p>
          <a:p>
            <a:pPr>
              <a:buNone/>
            </a:pPr>
            <a:r>
              <a:rPr lang="uk-UA" altLang="en-US" sz="3200" i="1" dirty="0"/>
              <a:t>Ти тримаєш дитячі серця у руках, </a:t>
            </a:r>
          </a:p>
          <a:p>
            <a:pPr>
              <a:buNone/>
            </a:pPr>
            <a:r>
              <a:rPr lang="uk-UA" altLang="en-US" sz="3200" i="1" dirty="0"/>
              <a:t>Ти тримаєш країни надію. </a:t>
            </a:r>
          </a:p>
          <a:p>
            <a:pPr algn="ctr"/>
            <a:r>
              <a:rPr lang="uk-UA" sz="4400" smtClean="0">
                <a:solidFill>
                  <a:srgbClr val="FF0000"/>
                </a:solidFill>
              </a:rPr>
              <a:t>Дякую </a:t>
            </a:r>
            <a:r>
              <a:rPr lang="uk-UA" sz="4400" smtClean="0">
                <a:solidFill>
                  <a:srgbClr val="FF0000"/>
                </a:solidFill>
              </a:rPr>
              <a:t>за </a:t>
            </a:r>
            <a:r>
              <a:rPr lang="uk-UA" sz="4400" dirty="0" smtClean="0">
                <a:solidFill>
                  <a:srgbClr val="FF0000"/>
                </a:solidFill>
              </a:rPr>
              <a:t>увагу!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76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Інформатизація освіти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983" y="1348353"/>
            <a:ext cx="8849532" cy="5083444"/>
          </a:xfrm>
        </p:spPr>
        <p:txBody>
          <a:bodyPr/>
          <a:lstStyle/>
          <a:p>
            <a:r>
              <a:rPr lang="uk-UA" sz="2600" dirty="0" smtClean="0"/>
              <a:t>Мета </a:t>
            </a:r>
            <a:r>
              <a:rPr lang="uk-UA" sz="2600" dirty="0"/>
              <a:t>інформатизації полягає в глобальній інтенсифікації інтелектуальної діяльності за рахунок використання нових інформаційних технологій: комп'ютерних і телекомунікаційних</a:t>
            </a:r>
            <a:r>
              <a:rPr lang="uk-UA" sz="2600" dirty="0" smtClean="0"/>
              <a:t>.</a:t>
            </a:r>
          </a:p>
          <a:p>
            <a:r>
              <a:rPr lang="uk-UA" sz="2600" dirty="0"/>
              <a:t>Інформатизація істотно вплинула на процес отримання знань. Нові технології навчання дозволяють інтенсифікувати освітній процес, збільшити швидкість сприйняття, розуміння та глибину засвоєння величезних масивів інформації.</a:t>
            </a:r>
            <a:endParaRPr lang="en-US" sz="26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1942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471" y="396580"/>
            <a:ext cx="8347129" cy="563562"/>
          </a:xfrm>
        </p:spPr>
        <p:txBody>
          <a:bodyPr/>
          <a:lstStyle/>
          <a:p>
            <a:r>
              <a:rPr lang="uk-UA" sz="2100" dirty="0"/>
              <a:t>Організація навчання біології з використанням платформи </a:t>
            </a:r>
            <a:r>
              <a:rPr lang="uk-UA" sz="2100" dirty="0" err="1"/>
              <a:t>Google</a:t>
            </a:r>
            <a:r>
              <a:rPr lang="uk-UA" sz="2100" dirty="0"/>
              <a:t> </a:t>
            </a:r>
            <a:r>
              <a:rPr lang="uk-UA" sz="2100" dirty="0" err="1"/>
              <a:t>Classroom</a:t>
            </a:r>
            <a:r>
              <a:rPr lang="uk-UA" sz="2100" dirty="0"/>
              <a:t> для організації дистанційного навчання.</a:t>
            </a:r>
            <a:r>
              <a:rPr lang="en-US" sz="2100" dirty="0"/>
              <a:t/>
            </a:r>
            <a:br>
              <a:rPr lang="en-US" sz="2100" dirty="0"/>
            </a:br>
            <a:endParaRPr lang="en-US" sz="2100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63471" y="1177871"/>
            <a:ext cx="8741044" cy="5222929"/>
          </a:xfrm>
        </p:spPr>
        <p:txBody>
          <a:bodyPr/>
          <a:lstStyle/>
          <a:p>
            <a:r>
              <a:rPr lang="uk-UA" dirty="0"/>
              <a:t>Створення облікового запису </a:t>
            </a:r>
            <a:r>
              <a:rPr lang="uk-UA" dirty="0" err="1"/>
              <a:t>Google</a:t>
            </a:r>
            <a:endParaRPr lang="en-US" dirty="0"/>
          </a:p>
          <a:p>
            <a:pPr marL="0" indent="0">
              <a:buNone/>
            </a:pPr>
            <a:r>
              <a:rPr lang="uk-UA" sz="1800" dirty="0" smtClean="0"/>
              <a:t>  Для роботи в </a:t>
            </a:r>
            <a:r>
              <a:rPr lang="uk-UA" sz="1800" dirty="0" err="1" smtClean="0"/>
              <a:t>Google</a:t>
            </a:r>
            <a:r>
              <a:rPr lang="uk-UA" sz="1800" dirty="0" smtClean="0"/>
              <a:t> </a:t>
            </a:r>
            <a:r>
              <a:rPr lang="uk-UA" sz="1800" dirty="0" err="1" smtClean="0"/>
              <a:t>classroom</a:t>
            </a:r>
            <a:r>
              <a:rPr lang="uk-UA" sz="1800" dirty="0" smtClean="0"/>
              <a:t> нам буде необхідно створити     власний обліковий запис в </a:t>
            </a:r>
            <a:r>
              <a:rPr lang="uk-UA" sz="1800" dirty="0" err="1" smtClean="0"/>
              <a:t>Google</a:t>
            </a:r>
            <a:r>
              <a:rPr lang="uk-UA" sz="1800" dirty="0" smtClean="0"/>
              <a:t> і всі, необхідні нам для роботи, сервіси </a:t>
            </a:r>
            <a:r>
              <a:rPr lang="uk-UA" sz="1800" dirty="0" err="1" smtClean="0"/>
              <a:t>додадуться</a:t>
            </a:r>
            <a:r>
              <a:rPr lang="uk-UA" sz="1800" dirty="0" smtClean="0"/>
              <a:t> автоматично. Тож давайте створимо його.</a:t>
            </a:r>
          </a:p>
          <a:p>
            <a:r>
              <a:rPr lang="uk-UA" sz="1800" dirty="0" smtClean="0"/>
              <a:t>Вся </a:t>
            </a:r>
            <a:r>
              <a:rPr lang="uk-UA" sz="1800" dirty="0"/>
              <a:t>інформація яку ми будемо використовувати для формування дистанційних уроків буде зберігатися на </a:t>
            </a:r>
            <a:r>
              <a:rPr lang="uk-UA" sz="1800" dirty="0" err="1"/>
              <a:t>Google</a:t>
            </a:r>
            <a:r>
              <a:rPr lang="uk-UA" sz="1800" dirty="0"/>
              <a:t> диску.</a:t>
            </a:r>
            <a:endParaRPr lang="en-US" sz="1800" dirty="0"/>
          </a:p>
          <a:p>
            <a:r>
              <a:rPr lang="uk-UA" sz="2400" dirty="0">
                <a:solidFill>
                  <a:srgbClr val="FF0000"/>
                </a:solidFill>
              </a:rPr>
              <a:t>Диск </a:t>
            </a:r>
            <a:r>
              <a:rPr lang="uk-UA" sz="2400" dirty="0" err="1">
                <a:solidFill>
                  <a:srgbClr val="FF0000"/>
                </a:solidFill>
              </a:rPr>
              <a:t>Google</a:t>
            </a:r>
            <a:r>
              <a:rPr lang="uk-UA" sz="2400" dirty="0">
                <a:solidFill>
                  <a:srgbClr val="FF0000"/>
                </a:solidFill>
              </a:rPr>
              <a:t> </a:t>
            </a:r>
            <a:r>
              <a:rPr lang="uk-UA" sz="1800" dirty="0"/>
              <a:t>(</a:t>
            </a:r>
            <a:r>
              <a:rPr lang="uk-UA" sz="1800" dirty="0" err="1"/>
              <a:t>англ</a:t>
            </a:r>
            <a:r>
              <a:rPr lang="uk-UA" sz="1800" dirty="0"/>
              <a:t>. </a:t>
            </a:r>
            <a:r>
              <a:rPr lang="uk-UA" sz="1800" dirty="0" err="1"/>
              <a:t>англ</a:t>
            </a:r>
            <a:r>
              <a:rPr lang="uk-UA" sz="1800" dirty="0"/>
              <a:t>. </a:t>
            </a:r>
            <a:r>
              <a:rPr lang="uk-UA" sz="1800" dirty="0" err="1"/>
              <a:t>Google</a:t>
            </a:r>
            <a:r>
              <a:rPr lang="uk-UA" sz="1800" dirty="0"/>
              <a:t> </a:t>
            </a:r>
            <a:r>
              <a:rPr lang="uk-UA" sz="1800" dirty="0" err="1"/>
              <a:t>Drive</a:t>
            </a:r>
            <a:r>
              <a:rPr lang="uk-UA" sz="1800" dirty="0"/>
              <a:t>) — сховище даних, яке належить компанії </a:t>
            </a:r>
            <a:r>
              <a:rPr lang="uk-UA" sz="1800" dirty="0" err="1"/>
              <a:t>Google</a:t>
            </a:r>
            <a:r>
              <a:rPr lang="uk-UA" sz="1800" dirty="0"/>
              <a:t> </a:t>
            </a:r>
            <a:r>
              <a:rPr lang="uk-UA" sz="1800" dirty="0" err="1"/>
              <a:t>Inc</a:t>
            </a:r>
            <a:r>
              <a:rPr lang="uk-UA" sz="1800" dirty="0"/>
              <a:t>., що дозволяє користувачам зберігати свої дані на серверах у хмарі і ділитися ними з іншими користувачами в Інтернеті. </a:t>
            </a:r>
            <a:r>
              <a:rPr lang="uk-UA" sz="1800" dirty="0" err="1"/>
              <a:t>Google</a:t>
            </a:r>
            <a:r>
              <a:rPr lang="uk-UA" sz="1800" dirty="0"/>
              <a:t> </a:t>
            </a:r>
            <a:r>
              <a:rPr lang="uk-UA" sz="1800" dirty="0" err="1"/>
              <a:t>Drive</a:t>
            </a:r>
            <a:r>
              <a:rPr lang="uk-UA" sz="1800" dirty="0"/>
              <a:t> включає </a:t>
            </a:r>
            <a:r>
              <a:rPr lang="uk-UA" sz="1800" dirty="0" err="1"/>
              <a:t>Google</a:t>
            </a:r>
            <a:r>
              <a:rPr lang="uk-UA" sz="1800" dirty="0"/>
              <a:t> Документи, Таблиці та Презентації, офісний пакет, який дозволяє спільно редагувати документи, електронні таблиці, презентації, малюнки, форми, і багато іншого.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93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Як </a:t>
            </a:r>
            <a:r>
              <a:rPr lang="uk-UA" dirty="0"/>
              <a:t>працювати з </a:t>
            </a:r>
            <a:r>
              <a:rPr lang="uk-UA" dirty="0" err="1"/>
              <a:t>Google</a:t>
            </a:r>
            <a:r>
              <a:rPr lang="uk-UA" dirty="0"/>
              <a:t> </a:t>
            </a:r>
            <a:r>
              <a:rPr lang="uk-UA" dirty="0" err="1"/>
              <a:t>Drive</a:t>
            </a:r>
            <a:r>
              <a:rPr lang="uk-UA" dirty="0"/>
              <a:t>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986" y="1187669"/>
            <a:ext cx="8896027" cy="5228630"/>
          </a:xfrm>
        </p:spPr>
        <p:txBody>
          <a:bodyPr/>
          <a:lstStyle/>
          <a:p>
            <a:r>
              <a:rPr lang="uk-UA" sz="1900" dirty="0" smtClean="0"/>
              <a:t>1</a:t>
            </a:r>
            <a:r>
              <a:rPr lang="uk-UA" sz="1900" dirty="0"/>
              <a:t>. Увійдемо на свій диск для цього у верхньому правому куті виберемо </a:t>
            </a:r>
            <a:r>
              <a:rPr lang="uk-UA" sz="1900" dirty="0" err="1"/>
              <a:t>Google</a:t>
            </a:r>
            <a:r>
              <a:rPr lang="uk-UA" sz="1900" dirty="0"/>
              <a:t> додатки (</a:t>
            </a:r>
            <a:r>
              <a:rPr lang="uk-UA" sz="1900" dirty="0" err="1"/>
              <a:t>англ</a:t>
            </a:r>
            <a:r>
              <a:rPr lang="uk-UA" sz="1900" dirty="0"/>
              <a:t>. кнопка між написом «Зображення» та </a:t>
            </a:r>
            <a:r>
              <a:rPr lang="uk-UA" sz="1900" dirty="0" err="1"/>
              <a:t>аватаркою</a:t>
            </a:r>
            <a:r>
              <a:rPr lang="uk-UA" sz="1900" dirty="0"/>
              <a:t> облікового запису). У відкритому вікні вибираємо додаток «</a:t>
            </a:r>
            <a:r>
              <a:rPr lang="uk-UA" sz="1900" dirty="0">
                <a:solidFill>
                  <a:srgbClr val="FF0000"/>
                </a:solidFill>
              </a:rPr>
              <a:t>Диск</a:t>
            </a:r>
            <a:r>
              <a:rPr lang="uk-UA" sz="1900" dirty="0"/>
              <a:t>» і тиснемо на нього.</a:t>
            </a:r>
            <a:endParaRPr lang="en-US" sz="1900" dirty="0"/>
          </a:p>
          <a:p>
            <a:r>
              <a:rPr lang="uk-UA" sz="1900" dirty="0"/>
              <a:t>2. Ось ми і потрапили у своє саме надійне сховище інформації.</a:t>
            </a:r>
            <a:endParaRPr lang="en-US" sz="1900" dirty="0"/>
          </a:p>
          <a:p>
            <a:r>
              <a:rPr lang="uk-UA" sz="1900" dirty="0"/>
              <a:t>3. Щоб у «Мій диск» додати файли з комп’ютера потрібно на робочій області </a:t>
            </a:r>
            <a:r>
              <a:rPr lang="uk-UA" sz="1900" dirty="0" err="1"/>
              <a:t>клікнути</a:t>
            </a:r>
            <a:r>
              <a:rPr lang="uk-UA" sz="1900" dirty="0"/>
              <a:t> правою кнопкою миші і в контекстному меню вибрати «</a:t>
            </a:r>
            <a:r>
              <a:rPr lang="uk-UA" sz="1900" dirty="0">
                <a:solidFill>
                  <a:srgbClr val="FF0000"/>
                </a:solidFill>
              </a:rPr>
              <a:t>Завантажити файли</a:t>
            </a:r>
            <a:r>
              <a:rPr lang="uk-UA" sz="1900" dirty="0"/>
              <a:t>».</a:t>
            </a:r>
            <a:endParaRPr lang="en-US" sz="1900" dirty="0"/>
          </a:p>
          <a:p>
            <a:r>
              <a:rPr lang="uk-UA" sz="1900" dirty="0"/>
              <a:t>4. Для надання доступу користувачам до вашого файлу, потрібно по його зображенню </a:t>
            </a:r>
            <a:r>
              <a:rPr lang="uk-UA" sz="1900" dirty="0" err="1"/>
              <a:t>клікнути</a:t>
            </a:r>
            <a:r>
              <a:rPr lang="uk-UA" sz="1900" dirty="0"/>
              <a:t> правою кнопкою миші і в контекстному меню вибрати пункт «</a:t>
            </a:r>
            <a:r>
              <a:rPr lang="uk-UA" sz="1900" dirty="0">
                <a:solidFill>
                  <a:srgbClr val="FF0000"/>
                </a:solidFill>
              </a:rPr>
              <a:t>Надати доступ</a:t>
            </a:r>
            <a:r>
              <a:rPr lang="uk-UA" sz="1900" dirty="0"/>
              <a:t>» або </a:t>
            </a:r>
            <a:r>
              <a:rPr lang="uk-UA" sz="1900" dirty="0" smtClean="0"/>
              <a:t>«</a:t>
            </a:r>
            <a:r>
              <a:rPr lang="uk-UA" sz="1900" dirty="0" smtClean="0">
                <a:solidFill>
                  <a:srgbClr val="FF0000"/>
                </a:solidFill>
              </a:rPr>
              <a:t>Отримати посилання</a:t>
            </a:r>
            <a:r>
              <a:rPr lang="uk-UA" sz="1900" dirty="0" smtClean="0"/>
              <a:t>» («</a:t>
            </a:r>
            <a:r>
              <a:rPr lang="uk-UA" sz="1900" dirty="0">
                <a:solidFill>
                  <a:srgbClr val="FF0000"/>
                </a:solidFill>
              </a:rPr>
              <a:t>Посилання для доступу</a:t>
            </a:r>
            <a:r>
              <a:rPr lang="uk-UA" sz="1900" dirty="0" smtClean="0"/>
              <a:t>»).</a:t>
            </a:r>
            <a:endParaRPr lang="en-US" sz="1900" dirty="0"/>
          </a:p>
          <a:p>
            <a:r>
              <a:rPr lang="uk-UA" sz="1900" dirty="0"/>
              <a:t>5. Для нашої роботи потрібно буде </a:t>
            </a:r>
            <a:r>
              <a:rPr lang="uk-UA" sz="1900" dirty="0" smtClean="0"/>
              <a:t>саме</a:t>
            </a:r>
            <a:r>
              <a:rPr lang="uk-UA" sz="1900" dirty="0"/>
              <a:t> «</a:t>
            </a:r>
            <a:r>
              <a:rPr lang="uk-UA" sz="1900" dirty="0">
                <a:solidFill>
                  <a:srgbClr val="FF0000"/>
                </a:solidFill>
              </a:rPr>
              <a:t>Отримати посилання</a:t>
            </a:r>
            <a:r>
              <a:rPr lang="uk-UA" sz="1900" dirty="0"/>
              <a:t>»</a:t>
            </a:r>
            <a:r>
              <a:rPr lang="uk-UA" sz="1900" dirty="0" smtClean="0"/>
              <a:t>. </a:t>
            </a:r>
            <a:endParaRPr lang="en-US" sz="19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38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Створення класу в </a:t>
            </a:r>
            <a:r>
              <a:rPr lang="uk-UA" dirty="0" err="1"/>
              <a:t>Google</a:t>
            </a:r>
            <a:r>
              <a:rPr lang="uk-UA" dirty="0"/>
              <a:t> </a:t>
            </a:r>
            <a:r>
              <a:rPr lang="uk-UA" dirty="0" err="1"/>
              <a:t>classroom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083" y="1198179"/>
            <a:ext cx="8933793" cy="5171090"/>
          </a:xfrm>
        </p:spPr>
        <p:txBody>
          <a:bodyPr/>
          <a:lstStyle/>
          <a:p>
            <a:r>
              <a:rPr lang="uk-UA" sz="2300" dirty="0"/>
              <a:t>Ось ми і підійшли до моменту створення власного навчального середовища.</a:t>
            </a:r>
            <a:endParaRPr lang="en-US" sz="2300" dirty="0"/>
          </a:p>
          <a:p>
            <a:r>
              <a:rPr lang="uk-UA" sz="2300" dirty="0"/>
              <a:t>1. В додатках </a:t>
            </a:r>
            <a:r>
              <a:rPr lang="uk-UA" sz="2300" dirty="0" err="1"/>
              <a:t>Google</a:t>
            </a:r>
            <a:r>
              <a:rPr lang="uk-UA" sz="2300" dirty="0"/>
              <a:t> вибираємо </a:t>
            </a:r>
            <a:r>
              <a:rPr lang="uk-UA" sz="2300" dirty="0" err="1"/>
              <a:t>Classroom</a:t>
            </a:r>
            <a:r>
              <a:rPr lang="uk-UA" sz="2300" dirty="0"/>
              <a:t> (</a:t>
            </a:r>
            <a:r>
              <a:rPr lang="uk-UA" sz="2300" dirty="0" err="1"/>
              <a:t>англ</a:t>
            </a:r>
            <a:r>
              <a:rPr lang="uk-UA" sz="2300" dirty="0"/>
              <a:t>. Клас).</a:t>
            </a:r>
            <a:endParaRPr lang="en-US" sz="2300" dirty="0"/>
          </a:p>
          <a:p>
            <a:r>
              <a:rPr lang="uk-UA" sz="2300" dirty="0"/>
              <a:t>2. У вікні </a:t>
            </a:r>
            <a:r>
              <a:rPr lang="uk-UA" sz="2300" dirty="0" err="1"/>
              <a:t>Classroom</a:t>
            </a:r>
            <a:r>
              <a:rPr lang="uk-UA" sz="2300" dirty="0"/>
              <a:t> тиснемо на кнопку «</a:t>
            </a:r>
            <a:r>
              <a:rPr lang="uk-UA" sz="2300" dirty="0">
                <a:solidFill>
                  <a:srgbClr val="FF0000"/>
                </a:solidFill>
              </a:rPr>
              <a:t>+</a:t>
            </a:r>
            <a:r>
              <a:rPr lang="uk-UA" sz="2300" dirty="0"/>
              <a:t>» у правому верхньому куті і вибираємо створити клас.</a:t>
            </a:r>
            <a:endParaRPr lang="en-US" sz="2300" dirty="0"/>
          </a:p>
          <a:p>
            <a:r>
              <a:rPr lang="uk-UA" sz="2300" dirty="0"/>
              <a:t>3. Читаєте примітку ставите галочку погодження і тиснете кнопку «</a:t>
            </a:r>
            <a:r>
              <a:rPr lang="uk-UA" sz="2300" dirty="0">
                <a:solidFill>
                  <a:srgbClr val="FF0000"/>
                </a:solidFill>
              </a:rPr>
              <a:t>ПРОДОВЖИТИ</a:t>
            </a:r>
            <a:r>
              <a:rPr lang="uk-UA" sz="2300" dirty="0"/>
              <a:t>».</a:t>
            </a:r>
            <a:endParaRPr lang="en-US" sz="2300" dirty="0"/>
          </a:p>
          <a:p>
            <a:r>
              <a:rPr lang="uk-UA" sz="2300" dirty="0"/>
              <a:t>4. Заповнюєте форму і тиснете кнопку «</a:t>
            </a:r>
            <a:r>
              <a:rPr lang="uk-UA" sz="2300" dirty="0">
                <a:solidFill>
                  <a:srgbClr val="FF0000"/>
                </a:solidFill>
              </a:rPr>
              <a:t>СТВОРИТИ</a:t>
            </a:r>
            <a:r>
              <a:rPr lang="uk-UA" sz="2300" dirty="0"/>
              <a:t>».</a:t>
            </a:r>
            <a:endParaRPr lang="en-US" sz="2300" dirty="0"/>
          </a:p>
          <a:p>
            <a:r>
              <a:rPr lang="uk-UA" sz="2300" dirty="0"/>
              <a:t>5. Наш клас створено. Можемо змінити тему. Налагодити сповіщення. Запланувати роботу.</a:t>
            </a:r>
            <a:endParaRPr lang="en-US" sz="23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37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 bwMode="auto">
          <a:xfrm>
            <a:off x="8156028" y="2711669"/>
            <a:ext cx="515006" cy="399393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" name="Овал 3"/>
          <p:cNvSpPr/>
          <p:nvPr/>
        </p:nvSpPr>
        <p:spPr bwMode="auto">
          <a:xfrm>
            <a:off x="8156027" y="2486500"/>
            <a:ext cx="515007" cy="9144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163"/>
            <a:ext cx="9144000" cy="569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62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sample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sampl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1178</TotalTime>
  <Words>1260</Words>
  <Application>Microsoft Office PowerPoint</Application>
  <PresentationFormat>Экран (4:3)</PresentationFormat>
  <Paragraphs>79</Paragraphs>
  <Slides>42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Arial</vt:lpstr>
      <vt:lpstr>Verdana</vt:lpstr>
      <vt:lpstr>Wingdings</vt:lpstr>
      <vt:lpstr>Тема2</vt:lpstr>
      <vt:lpstr>Image</vt:lpstr>
      <vt:lpstr>Організація навчання  біології з використанням інформаційно-комунікаційних технологій. </vt:lpstr>
      <vt:lpstr>Що таке ІКТ?</vt:lpstr>
      <vt:lpstr>Організація навчання з використанням інформаційно-комунікативних технологій дозволяє:</vt:lpstr>
      <vt:lpstr> Існуючі недоліки застосування ІКТ: </vt:lpstr>
      <vt:lpstr>Інформатизація освіти</vt:lpstr>
      <vt:lpstr>Організація навчання біології з використанням платформи Google Classroom для організації дистанційного навчання. </vt:lpstr>
      <vt:lpstr> Як працювати з Google Drive. </vt:lpstr>
      <vt:lpstr>Створення класу в Google classroom</vt:lpstr>
      <vt:lpstr>Презентация PowerPoint</vt:lpstr>
      <vt:lpstr>Презентация PowerPoint</vt:lpstr>
      <vt:lpstr>Презентация PowerPoint</vt:lpstr>
      <vt:lpstr>Презентация PowerPoint</vt:lpstr>
      <vt:lpstr> Наповнення матеріалами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Використання Google форм для тестування </vt:lpstr>
      <vt:lpstr>Презентация PowerPoint</vt:lpstr>
      <vt:lpstr>Презентация PowerPoint</vt:lpstr>
      <vt:lpstr>Презентация PowerPoint</vt:lpstr>
      <vt:lpstr>Презентация PowerPoint</vt:lpstr>
      <vt:lpstr> Використання Google форм для тестування </vt:lpstr>
      <vt:lpstr> Налагодження комунікації з учнями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Загальнодоступні та спеціальні програмні матеріали і прилади </vt:lpstr>
      <vt:lpstr>Використання оптико-цифрових мікроскопів на уроках біології</vt:lpstr>
      <vt:lpstr>Робота з оптико-цифровими та USB-мікроскопами </vt:lpstr>
      <vt:lpstr>Презентация PowerPoint</vt:lpstr>
      <vt:lpstr>Фотографії з оптико-цифрового мікроскопа</vt:lpstr>
      <vt:lpstr>Використання  скрайб-презентацій,  3D-відео</vt:lpstr>
      <vt:lpstr>Використання електронних наочно-методичних комплектів</vt:lpstr>
      <vt:lpstr>Використання бібліотеки електронних наочностей та конструктора уроків. </vt:lpstr>
      <vt:lpstr>Шановні колеги!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Використання платформи Google Classroom для організації дистанційного навчання з біології та підготовки до ЗНО. </dc:title>
  <dc:creator>Пользователь Windows</dc:creator>
  <cp:lastModifiedBy>Пользователь Windows</cp:lastModifiedBy>
  <cp:revision>64</cp:revision>
  <dcterms:created xsi:type="dcterms:W3CDTF">2021-01-13T23:35:34Z</dcterms:created>
  <dcterms:modified xsi:type="dcterms:W3CDTF">2021-08-17T08:14:28Z</dcterms:modified>
</cp:coreProperties>
</file>